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6" r:id="rId5"/>
    <p:sldId id="323" r:id="rId6"/>
    <p:sldId id="276" r:id="rId7"/>
    <p:sldId id="277" r:id="rId8"/>
    <p:sldId id="304" r:id="rId9"/>
    <p:sldId id="305" r:id="rId10"/>
    <p:sldId id="306" r:id="rId11"/>
    <p:sldId id="307" r:id="rId12"/>
    <p:sldId id="29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278" r:id="rId27"/>
    <p:sldId id="261" r:id="rId28"/>
    <p:sldId id="300" r:id="rId29"/>
    <p:sldId id="286" r:id="rId30"/>
    <p:sldId id="280" r:id="rId31"/>
    <p:sldId id="285" r:id="rId32"/>
    <p:sldId id="281" r:id="rId33"/>
    <p:sldId id="284" r:id="rId34"/>
    <p:sldId id="288" r:id="rId35"/>
    <p:sldId id="289" r:id="rId36"/>
    <p:sldId id="259" r:id="rId37"/>
    <p:sldId id="292" r:id="rId38"/>
    <p:sldId id="290" r:id="rId39"/>
    <p:sldId id="293" r:id="rId40"/>
    <p:sldId id="295" r:id="rId41"/>
    <p:sldId id="294" r:id="rId42"/>
    <p:sldId id="279" r:id="rId43"/>
    <p:sldId id="262" r:id="rId44"/>
    <p:sldId id="301" r:id="rId45"/>
    <p:sldId id="287" r:id="rId46"/>
    <p:sldId id="297" r:id="rId47"/>
    <p:sldId id="283" r:id="rId48"/>
    <p:sldId id="260" r:id="rId49"/>
    <p:sldId id="322" r:id="rId50"/>
    <p:sldId id="321" r:id="rId51"/>
    <p:sldId id="302" r:id="rId52"/>
    <p:sldId id="298" r:id="rId53"/>
    <p:sldId id="299" r:id="rId54"/>
    <p:sldId id="303" r:id="rId5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5078" autoAdjust="0"/>
  </p:normalViewPr>
  <p:slideViewPr>
    <p:cSldViewPr>
      <p:cViewPr varScale="1">
        <p:scale>
          <a:sx n="106" d="100"/>
          <a:sy n="106" d="100"/>
        </p:scale>
        <p:origin x="12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+mn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80B1D6-D471-4693-A2B1-54A9A6291C86}" type="datetime2">
              <a:rPr lang="zh-TW" altLang="en-US" smtClean="0">
                <a:latin typeface="+mn-ea"/>
              </a:rPr>
              <a:t>2024年6月18日</a:t>
            </a:fld>
            <a:endParaRPr lang="zh-TW" altLang="en-US" dirty="0">
              <a:latin typeface="+mn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+mn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0AD62A-9EE1-43E3-A7E5-D268F71DF3EB}" type="slidenum">
              <a:rPr lang="en-US" altLang="zh-TW" smtClean="0">
                <a:latin typeface="+mn-ea"/>
              </a:rPr>
              <a:t>‹#›</a:t>
            </a:fld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448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ea"/>
                <a:ea typeface="+mn-ea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ea"/>
                <a:ea typeface="+mn-ea"/>
              </a:defRPr>
            </a:lvl1pPr>
          </a:lstStyle>
          <a:p>
            <a:fld id="{EA027A95-8984-4ED1-931A-6EE29F557E13}" type="datetime2">
              <a:rPr lang="zh-TW" altLang="en-US" smtClean="0"/>
              <a:pPr/>
              <a:t>2024年6月18日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ea"/>
                <a:ea typeface="+mn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ea"/>
                <a:ea typeface="+mn-ea"/>
              </a:defRPr>
            </a:lvl1pPr>
          </a:lstStyle>
          <a:p>
            <a:fld id="{5534C2EF-8A97-4DAF-B099-E567883644D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4C2EF-8A97-4DAF-B099-E567883644D6}" type="slidenum">
              <a:rPr lang="en-US" altLang="zh-TW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7909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PE </a:t>
            </a:r>
            <a:r>
              <a:rPr lang="zh-TW" altLang="en-US" dirty="0"/>
              <a:t>使用率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Configurable</a:t>
            </a:r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4C2EF-8A97-4DAF-B099-E567883644D6}" type="slidenum">
              <a:rPr lang="en-US" altLang="zh-TW" smtClean="0"/>
              <a:pPr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166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PE </a:t>
            </a:r>
            <a:r>
              <a:rPr lang="zh-TW" altLang="en-US" dirty="0"/>
              <a:t>使用率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Configurable</a:t>
            </a:r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4C2EF-8A97-4DAF-B099-E567883644D6}" type="slidenum">
              <a:rPr lang="en-US" altLang="zh-TW" smtClean="0"/>
              <a:pPr/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829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Use GEMM to store </a:t>
            </a:r>
            <a:r>
              <a:rPr lang="en-US" altLang="zh-TW" dirty="0" err="1">
                <a:latin typeface="+mj-lt"/>
              </a:rPr>
              <a:t>ifmap</a:t>
            </a:r>
            <a:r>
              <a:rPr lang="en-US" altLang="zh-TW" dirty="0">
                <a:latin typeface="+mj-lt"/>
              </a:rPr>
              <a:t> data in memory for </a:t>
            </a:r>
            <a:r>
              <a:rPr lang="en-US" altLang="zh-TW" dirty="0" err="1">
                <a:latin typeface="+mj-lt"/>
              </a:rPr>
              <a:t>depthwise</a:t>
            </a:r>
            <a:r>
              <a:rPr lang="en-US" altLang="zh-TW" dirty="0">
                <a:latin typeface="+mj-lt"/>
              </a:rPr>
              <a:t> convolution</a:t>
            </a:r>
            <a:r>
              <a:rPr lang="zh-TW" altLang="en-US" dirty="0">
                <a:latin typeface="+mj-lt"/>
              </a:rPr>
              <a:t>，減少硬體負擔</a:t>
            </a:r>
            <a:endParaRPr lang="en-US" altLang="zh-TW" dirty="0">
              <a:latin typeface="+mj-lt"/>
            </a:endParaRPr>
          </a:p>
          <a:p>
            <a:r>
              <a:rPr lang="zh-TW" altLang="en-US" dirty="0">
                <a:latin typeface="+mj-lt"/>
              </a:rPr>
              <a:t>將</a:t>
            </a:r>
            <a:r>
              <a:rPr lang="en-US" altLang="zh-TW" dirty="0" err="1">
                <a:latin typeface="+mj-lt"/>
              </a:rPr>
              <a:t>Psum</a:t>
            </a:r>
            <a:r>
              <a:rPr lang="en-US" altLang="zh-TW" dirty="0">
                <a:latin typeface="+mj-lt"/>
              </a:rPr>
              <a:t> buffer</a:t>
            </a:r>
            <a:r>
              <a:rPr lang="zh-TW" altLang="en-US" dirty="0">
                <a:latin typeface="+mj-lt"/>
              </a:rPr>
              <a:t>滿的時候，整個</a:t>
            </a:r>
            <a:r>
              <a:rPr lang="en-US" altLang="zh-TW" dirty="0">
                <a:latin typeface="+mj-lt"/>
              </a:rPr>
              <a:t>DLA</a:t>
            </a:r>
            <a:r>
              <a:rPr lang="zh-TW" altLang="en-US" dirty="0">
                <a:latin typeface="+mj-lt"/>
              </a:rPr>
              <a:t>會暫停運算，將資料先存回 </a:t>
            </a:r>
            <a:r>
              <a:rPr lang="en-US" altLang="zh-TW" dirty="0" err="1">
                <a:latin typeface="+mj-lt"/>
              </a:rPr>
              <a:t>sram</a:t>
            </a:r>
            <a:endParaRPr lang="en-US" altLang="zh-TW" dirty="0">
              <a:latin typeface="+mj-lt"/>
            </a:endParaRPr>
          </a:p>
          <a:p>
            <a:r>
              <a:rPr lang="en-US" altLang="zh-TW" dirty="0" err="1">
                <a:latin typeface="+mj-lt"/>
              </a:rPr>
              <a:t>Psum</a:t>
            </a:r>
            <a:r>
              <a:rPr lang="en-US" altLang="zh-TW" dirty="0">
                <a:latin typeface="+mj-lt"/>
              </a:rPr>
              <a:t> buffer</a:t>
            </a:r>
            <a:r>
              <a:rPr lang="zh-TW" altLang="en-US" dirty="0">
                <a:latin typeface="+mj-lt"/>
              </a:rPr>
              <a:t>需要有能力將資料從</a:t>
            </a:r>
            <a:r>
              <a:rPr lang="en-US" altLang="zh-TW" dirty="0">
                <a:latin typeface="+mj-lt"/>
              </a:rPr>
              <a:t>data </a:t>
            </a:r>
            <a:r>
              <a:rPr lang="en-US" altLang="zh-TW" dirty="0" err="1">
                <a:latin typeface="+mj-lt"/>
              </a:rPr>
              <a:t>sram</a:t>
            </a:r>
            <a:r>
              <a:rPr lang="zh-TW" altLang="en-US" dirty="0">
                <a:latin typeface="+mj-lt"/>
              </a:rPr>
              <a:t>拿出來，進行累加</a:t>
            </a:r>
            <a:endParaRPr lang="en-US" altLang="zh-TW" dirty="0">
              <a:latin typeface="+mj-lt"/>
            </a:endParaRPr>
          </a:p>
          <a:p>
            <a:r>
              <a:rPr lang="zh-TW" altLang="en-US" dirty="0">
                <a:latin typeface="+mj-lt"/>
              </a:rPr>
              <a:t>利用現有的</a:t>
            </a:r>
            <a:r>
              <a:rPr lang="en-US" altLang="zh-TW" dirty="0">
                <a:latin typeface="+mj-lt"/>
              </a:rPr>
              <a:t>PE array</a:t>
            </a:r>
            <a:r>
              <a:rPr lang="zh-TW" altLang="en-US" dirty="0">
                <a:latin typeface="+mj-lt"/>
              </a:rPr>
              <a:t>完成 </a:t>
            </a:r>
            <a:r>
              <a:rPr lang="en-US" altLang="zh-TW" dirty="0">
                <a:latin typeface="+mj-lt"/>
              </a:rPr>
              <a:t>global average pooling</a:t>
            </a:r>
          </a:p>
          <a:p>
            <a:r>
              <a:rPr lang="zh-TW" altLang="en-US" dirty="0">
                <a:latin typeface="+mj-lt"/>
              </a:rPr>
              <a:t>優化</a:t>
            </a:r>
            <a:r>
              <a:rPr lang="en-US" altLang="zh-TW" dirty="0">
                <a:latin typeface="+mj-lt"/>
              </a:rPr>
              <a:t>h-swish</a:t>
            </a:r>
            <a:r>
              <a:rPr lang="zh-TW" altLang="en-US" dirty="0">
                <a:latin typeface="+mj-lt"/>
              </a:rPr>
              <a:t>算法</a:t>
            </a:r>
            <a:r>
              <a:rPr lang="en-US" altLang="zh-TW" dirty="0">
                <a:latin typeface="+mj-lt"/>
              </a:rPr>
              <a:t>,</a:t>
            </a:r>
            <a:r>
              <a:rPr lang="zh-TW" altLang="en-US" dirty="0">
                <a:latin typeface="+mj-lt"/>
              </a:rPr>
              <a:t>減少</a:t>
            </a:r>
            <a:r>
              <a:rPr lang="en-US" altLang="zh-TW" dirty="0">
                <a:latin typeface="+mj-lt"/>
              </a:rPr>
              <a:t>computation error</a:t>
            </a:r>
          </a:p>
          <a:p>
            <a:endParaRPr lang="en-US" altLang="zh-TW" dirty="0">
              <a:latin typeface="+mj-lt"/>
            </a:endParaRPr>
          </a:p>
          <a:p>
            <a:endParaRPr lang="en-US" altLang="zh-TW" dirty="0">
              <a:latin typeface="+mj-lt"/>
            </a:endParaRPr>
          </a:p>
          <a:p>
            <a:endParaRPr lang="en-US" altLang="zh-TW" dirty="0">
              <a:latin typeface="+mj-l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4C2EF-8A97-4DAF-B099-E567883644D6}" type="slidenum">
              <a:rPr lang="en-US" altLang="zh-TW" smtClean="0"/>
              <a:pPr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156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8458200" cy="1828800"/>
          </a:xfrm>
        </p:spPr>
        <p:txBody>
          <a:bodyPr rtlCol="0" anchor="b">
            <a:normAutofit/>
          </a:bodyPr>
          <a:lstStyle>
            <a:lvl1pPr algn="l">
              <a:defRPr sz="4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086600" cy="914400"/>
          </a:xfrm>
        </p:spPr>
        <p:txBody>
          <a:bodyPr rtlCol="0">
            <a:normAutofit/>
          </a:bodyPr>
          <a:lstStyle>
            <a:lvl1pPr marL="0" indent="0" algn="l">
              <a:spcBef>
                <a:spcPts val="1200"/>
              </a:spcBef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兩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580" y="5791200"/>
            <a:ext cx="8115419" cy="70167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7" name="手繪多邊形 5"/>
          <p:cNvSpPr>
            <a:spLocks/>
          </p:cNvSpPr>
          <p:nvPr/>
        </p:nvSpPr>
        <p:spPr bwMode="gray">
          <a:xfrm>
            <a:off x="762000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/>
          </a:p>
        </p:txBody>
      </p:sp>
      <p:sp>
        <p:nvSpPr>
          <p:cNvPr id="15" name="圖片預留位置 14" descr="要新增影像的空白預留位置。按一下預留位置，然後選取您要新增的影像"/>
          <p:cNvSpPr>
            <a:spLocks noGrp="1"/>
          </p:cNvSpPr>
          <p:nvPr>
            <p:ph type="pic" sz="quarter" idx="13"/>
          </p:nvPr>
        </p:nvSpPr>
        <p:spPr>
          <a:xfrm>
            <a:off x="992435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7" name="文字預留位置 16"/>
          <p:cNvSpPr>
            <a:spLocks noGrp="1"/>
          </p:cNvSpPr>
          <p:nvPr>
            <p:ph type="body" sz="quarter" idx="14"/>
          </p:nvPr>
        </p:nvSpPr>
        <p:spPr>
          <a:xfrm>
            <a:off x="1028581" y="5181600"/>
            <a:ext cx="3566160" cy="493776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8" name="手繪多邊形 5"/>
          <p:cNvSpPr>
            <a:spLocks/>
          </p:cNvSpPr>
          <p:nvPr/>
        </p:nvSpPr>
        <p:spPr bwMode="gray">
          <a:xfrm>
            <a:off x="5300133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/>
          </a:p>
        </p:txBody>
      </p:sp>
      <p:sp>
        <p:nvSpPr>
          <p:cNvPr id="19" name="圖片預留位置 18" descr="要新增影像的空白預留位置。按一下預留位置，然後選取您要新增的影像"/>
          <p:cNvSpPr>
            <a:spLocks noGrp="1"/>
          </p:cNvSpPr>
          <p:nvPr>
            <p:ph type="pic" sz="quarter" idx="15"/>
          </p:nvPr>
        </p:nvSpPr>
        <p:spPr>
          <a:xfrm>
            <a:off x="5530568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0" name="文字預留位置 16"/>
          <p:cNvSpPr>
            <a:spLocks noGrp="1"/>
          </p:cNvSpPr>
          <p:nvPr>
            <p:ph type="body" sz="quarter" idx="16"/>
          </p:nvPr>
        </p:nvSpPr>
        <p:spPr>
          <a:xfrm>
            <a:off x="5566714" y="5181600"/>
            <a:ext cx="3566160" cy="493776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377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三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8580" y="5305424"/>
            <a:ext cx="8104083" cy="57992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7" name="手繪多邊形 5"/>
          <p:cNvSpPr>
            <a:spLocks/>
          </p:cNvSpPr>
          <p:nvPr/>
        </p:nvSpPr>
        <p:spPr bwMode="gray">
          <a:xfrm>
            <a:off x="762000" y="933449"/>
            <a:ext cx="53340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/>
          </a:p>
        </p:txBody>
      </p:sp>
      <p:sp>
        <p:nvSpPr>
          <p:cNvPr id="15" name="圖片預留位置 14" descr="要新增影像的空白預留位置。按一下預留位置，然後選取您要新增的影像"/>
          <p:cNvSpPr>
            <a:spLocks noGrp="1"/>
          </p:cNvSpPr>
          <p:nvPr>
            <p:ph type="pic" sz="quarter" idx="13"/>
          </p:nvPr>
        </p:nvSpPr>
        <p:spPr>
          <a:xfrm>
            <a:off x="991888" y="1113022"/>
            <a:ext cx="4874224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8" name="手繪多邊形 5"/>
          <p:cNvSpPr>
            <a:spLocks/>
          </p:cNvSpPr>
          <p:nvPr/>
        </p:nvSpPr>
        <p:spPr bwMode="gray">
          <a:xfrm>
            <a:off x="6323873" y="967316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/>
          </a:p>
        </p:txBody>
      </p:sp>
      <p:sp>
        <p:nvSpPr>
          <p:cNvPr id="19" name="圖片預留位置 18" descr="要新增影像的空白預留位置。按一下預留位置，然後選取您要新增的影像"/>
          <p:cNvSpPr>
            <a:spLocks noGrp="1"/>
          </p:cNvSpPr>
          <p:nvPr>
            <p:ph type="pic" sz="quarter" idx="15"/>
          </p:nvPr>
        </p:nvSpPr>
        <p:spPr>
          <a:xfrm>
            <a:off x="6506025" y="1109743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2" name="手繪多邊形 5"/>
          <p:cNvSpPr>
            <a:spLocks/>
          </p:cNvSpPr>
          <p:nvPr/>
        </p:nvSpPr>
        <p:spPr bwMode="gray">
          <a:xfrm>
            <a:off x="6323873" y="3060954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/>
          </a:p>
        </p:txBody>
      </p:sp>
      <p:sp>
        <p:nvSpPr>
          <p:cNvPr id="13" name="圖片預留位置 12" descr="要新增影像的空白預留位置。按一下預留位置，然後選取您要新增的影像"/>
          <p:cNvSpPr>
            <a:spLocks noGrp="1"/>
          </p:cNvSpPr>
          <p:nvPr>
            <p:ph type="pic" sz="quarter" idx="16"/>
          </p:nvPr>
        </p:nvSpPr>
        <p:spPr>
          <a:xfrm>
            <a:off x="6506025" y="3203381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7" name="文字預留位置 16"/>
          <p:cNvSpPr>
            <a:spLocks noGrp="1"/>
          </p:cNvSpPr>
          <p:nvPr>
            <p:ph type="body" sz="quarter" idx="14"/>
          </p:nvPr>
        </p:nvSpPr>
        <p:spPr>
          <a:xfrm>
            <a:off x="1028581" y="5919255"/>
            <a:ext cx="8104082" cy="49742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177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283"/>
            <a:ext cx="12188952" cy="685971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77400" y="365126"/>
            <a:ext cx="2133600" cy="153987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手繪多邊形 5"/>
          <p:cNvSpPr>
            <a:spLocks/>
          </p:cNvSpPr>
          <p:nvPr/>
        </p:nvSpPr>
        <p:spPr bwMode="gray">
          <a:xfrm>
            <a:off x="4182533" y="265044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/>
          </a:p>
        </p:txBody>
      </p:sp>
      <p:sp>
        <p:nvSpPr>
          <p:cNvPr id="9" name="圖片預留位置 8" descr="要新增影像的空白預留位置。按一下預留位置，然後選取您要新增的影像"/>
          <p:cNvSpPr>
            <a:spLocks noGrp="1"/>
          </p:cNvSpPr>
          <p:nvPr>
            <p:ph type="pic" sz="quarter" idx="13"/>
          </p:nvPr>
        </p:nvSpPr>
        <p:spPr>
          <a:xfrm>
            <a:off x="4424435" y="436315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0" name="手繪多邊形 5"/>
          <p:cNvSpPr>
            <a:spLocks/>
          </p:cNvSpPr>
          <p:nvPr/>
        </p:nvSpPr>
        <p:spPr bwMode="gray">
          <a:xfrm>
            <a:off x="816188" y="384723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/>
          </a:p>
        </p:txBody>
      </p:sp>
      <p:sp>
        <p:nvSpPr>
          <p:cNvPr id="11" name="圖片預留位置 10" descr="要新增影像的空白預留位置。按一下預留位置，然後選取您要新增的影像"/>
          <p:cNvSpPr>
            <a:spLocks noGrp="1"/>
          </p:cNvSpPr>
          <p:nvPr>
            <p:ph type="pic" sz="quarter" idx="15"/>
          </p:nvPr>
        </p:nvSpPr>
        <p:spPr>
          <a:xfrm>
            <a:off x="1013022" y="538232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2" name="手繪多邊形 5"/>
          <p:cNvSpPr>
            <a:spLocks/>
          </p:cNvSpPr>
          <p:nvPr/>
        </p:nvSpPr>
        <p:spPr bwMode="gray">
          <a:xfrm>
            <a:off x="816188" y="2478361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/>
          </a:p>
        </p:txBody>
      </p:sp>
      <p:sp>
        <p:nvSpPr>
          <p:cNvPr id="13" name="圖片預留位置 12" descr="要新增影像的空白預留位置。按一下預留位置，然後選取您要新增的影像"/>
          <p:cNvSpPr>
            <a:spLocks noGrp="1"/>
          </p:cNvSpPr>
          <p:nvPr>
            <p:ph type="pic" sz="quarter" idx="16"/>
          </p:nvPr>
        </p:nvSpPr>
        <p:spPr>
          <a:xfrm>
            <a:off x="1013022" y="2631870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4" name="手繪多邊形 5"/>
          <p:cNvSpPr>
            <a:spLocks/>
          </p:cNvSpPr>
          <p:nvPr/>
        </p:nvSpPr>
        <p:spPr bwMode="gray">
          <a:xfrm>
            <a:off x="816188" y="4571999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/>
          </a:p>
        </p:txBody>
      </p:sp>
      <p:sp>
        <p:nvSpPr>
          <p:cNvPr id="15" name="圖片預留位置 14" descr="要新增影像的空白預留位置。按一下預留位置，然後選取您要新增的影像"/>
          <p:cNvSpPr>
            <a:spLocks noGrp="1"/>
          </p:cNvSpPr>
          <p:nvPr>
            <p:ph type="pic" sz="quarter" idx="17"/>
          </p:nvPr>
        </p:nvSpPr>
        <p:spPr>
          <a:xfrm>
            <a:off x="1013022" y="4725508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20" name="手繪多邊形 5"/>
          <p:cNvSpPr>
            <a:spLocks/>
          </p:cNvSpPr>
          <p:nvPr/>
        </p:nvSpPr>
        <p:spPr bwMode="gray">
          <a:xfrm>
            <a:off x="4182533" y="3448511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/>
          </a:p>
        </p:txBody>
      </p:sp>
      <p:sp>
        <p:nvSpPr>
          <p:cNvPr id="21" name="圖片預留位置 20" descr="要新增影像的空白預留位置。按一下預留位置，然後選取您要新增的影像"/>
          <p:cNvSpPr>
            <a:spLocks noGrp="1"/>
          </p:cNvSpPr>
          <p:nvPr>
            <p:ph type="pic" sz="quarter" idx="18"/>
          </p:nvPr>
        </p:nvSpPr>
        <p:spPr>
          <a:xfrm>
            <a:off x="4424435" y="3619782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46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1EDA580-7684-4325-91FA-84060BADCAFA}" type="datetime2">
              <a:rPr lang="zh-TW" altLang="en-US" smtClean="0"/>
              <a:pPr/>
              <a:t>2024年6月18日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2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365125"/>
            <a:ext cx="1828799" cy="49403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6858000" cy="4940300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F4434E-16C8-4491-BCB9-51326E89E6D7}" type="datetime2">
              <a:rPr lang="zh-TW" altLang="en-US" smtClean="0"/>
              <a:pPr/>
              <a:t>2024年6月18日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2A3791-20D3-465F-9D37-A24388DA7900}" type="datetime2">
              <a:rPr lang="zh-TW" altLang="en-US" smtClean="0"/>
              <a:pPr/>
              <a:t>2024年6月18日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7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2800" y="533400"/>
            <a:ext cx="7315200" cy="1828800"/>
          </a:xfrm>
        </p:spPr>
        <p:txBody>
          <a:bodyPr rtlCol="0" anchor="b">
            <a:normAutofit/>
          </a:bodyPr>
          <a:lstStyle>
            <a:lvl1pPr>
              <a:defRPr sz="4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3352800" y="2438400"/>
            <a:ext cx="5486400" cy="9144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795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89120" cy="3474720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647C788-9A9B-4D5B-A672-1557A016884B}" type="datetime2">
              <a:rPr lang="zh-TW" altLang="en-US" smtClean="0"/>
              <a:pPr/>
              <a:t>2024年6月18日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253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4389120" cy="795867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4000" y="2624666"/>
            <a:ext cx="4389120" cy="2675467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78880" y="1828799"/>
            <a:ext cx="4389120" cy="795867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78880" y="2624666"/>
            <a:ext cx="4389120" cy="2675467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B2F671-CB56-482C-A874-6DD0D30B0AD9}" type="datetime2">
              <a:rPr lang="zh-TW" altLang="en-US" smtClean="0"/>
              <a:pPr/>
              <a:t>2024年6月18日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00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7615FAB-A8F2-4CD7-9B7C-B3A6E3F400B6}" type="datetime2">
              <a:rPr lang="zh-TW" altLang="en-US" smtClean="0"/>
              <a:pPr/>
              <a:t>2024年6月18日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0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49FEC1-D4F1-4EFD-9D6B-F727A22DB7DC}" type="datetime2">
              <a:rPr lang="zh-TW" altLang="en-US" smtClean="0"/>
              <a:pPr/>
              <a:t>2024年6月18日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724400" y="1828800"/>
            <a:ext cx="5943600" cy="3476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523999" y="1828800"/>
            <a:ext cx="2926080" cy="3476625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AF0BB-8303-4DE7-B128-896C5E841516}" type="datetime2">
              <a:rPr lang="zh-TW" altLang="en-US" smtClean="0"/>
              <a:pPr/>
              <a:t>2024年6月18日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73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 5"/>
          <p:cNvSpPr>
            <a:spLocks/>
          </p:cNvSpPr>
          <p:nvPr/>
        </p:nvSpPr>
        <p:spPr bwMode="gray">
          <a:xfrm>
            <a:off x="804333" y="1695450"/>
            <a:ext cx="5596467" cy="3295650"/>
          </a:xfrm>
          <a:custGeom>
            <a:avLst/>
            <a:gdLst>
              <a:gd name="T0" fmla="*/ 1279 w 1347"/>
              <a:gd name="T1" fmla="*/ 919 h 986"/>
              <a:gd name="T2" fmla="*/ 65 w 1347"/>
              <a:gd name="T3" fmla="*/ 919 h 986"/>
              <a:gd name="T4" fmla="*/ 65 w 1347"/>
              <a:gd name="T5" fmla="*/ 64 h 986"/>
              <a:gd name="T6" fmla="*/ 1279 w 1347"/>
              <a:gd name="T7" fmla="*/ 64 h 986"/>
              <a:gd name="T8" fmla="*/ 1279 w 1347"/>
              <a:gd name="T9" fmla="*/ 91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86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2" name="圖片預留位置 11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006022" y="1874520"/>
            <a:ext cx="5193089" cy="2937510"/>
          </a:xfrm>
          <a:custGeom>
            <a:avLst/>
            <a:gdLst>
              <a:gd name="connsiteX0" fmla="*/ 2531359 w 5066932"/>
              <a:gd name="connsiteY0" fmla="*/ 21 h 2945784"/>
              <a:gd name="connsiteX1" fmla="*/ 4878015 w 5066932"/>
              <a:gd name="connsiteY1" fmla="*/ 145719 h 2945784"/>
              <a:gd name="connsiteX2" fmla="*/ 4878015 w 5066932"/>
              <a:gd name="connsiteY2" fmla="*/ 2803241 h 2945784"/>
              <a:gd name="connsiteX3" fmla="*/ 175988 w 5066932"/>
              <a:gd name="connsiteY3" fmla="*/ 2803241 h 2945784"/>
              <a:gd name="connsiteX4" fmla="*/ 175988 w 5066932"/>
              <a:gd name="connsiteY4" fmla="*/ 145719 h 2945784"/>
              <a:gd name="connsiteX5" fmla="*/ 2531359 w 5066932"/>
              <a:gd name="connsiteY5" fmla="*/ 21 h 294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932" h="2945784">
                <a:moveTo>
                  <a:pt x="2531359" y="21"/>
                </a:moveTo>
                <a:cubicBezTo>
                  <a:pt x="3645379" y="1187"/>
                  <a:pt x="4757946" y="50918"/>
                  <a:pt x="4878015" y="145719"/>
                </a:cubicBezTo>
                <a:cubicBezTo>
                  <a:pt x="5118151" y="335320"/>
                  <a:pt x="5141390" y="2594991"/>
                  <a:pt x="4878015" y="2803241"/>
                </a:cubicBezTo>
                <a:cubicBezTo>
                  <a:pt x="4614639" y="3011491"/>
                  <a:pt x="392886" y="2974193"/>
                  <a:pt x="175988" y="2803241"/>
                </a:cubicBezTo>
                <a:cubicBezTo>
                  <a:pt x="-40909" y="2629181"/>
                  <a:pt x="-75768" y="344644"/>
                  <a:pt x="175988" y="145719"/>
                </a:cubicBezTo>
                <a:cubicBezTo>
                  <a:pt x="301866" y="46256"/>
                  <a:pt x="1417339" y="-1144"/>
                  <a:pt x="2531359" y="2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010400" y="2245995"/>
            <a:ext cx="3657600" cy="219456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E46F13A-9C43-4FED-B8D2-D4D3E35C462C}" type="datetime2">
              <a:rPr lang="zh-TW" altLang="en-US" smtClean="0"/>
              <a:pPr/>
              <a:t>2024年6月18日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3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511" r="525" b="2999"/>
          <a:stretch/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1838893D-8C29-44BD-A3B2-9EB053370F25}" type="datetime2">
              <a:rPr lang="zh-TW" altLang="en-US" smtClean="0"/>
              <a:pPr/>
              <a:t>2024年6月18日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289D71E3-7D81-4C24-B9D8-6B108755C64C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16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7EFF0-430F-319F-95FB-25E54F658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98738"/>
            <a:ext cx="8458200" cy="18288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+mn-ea"/>
                <a:ea typeface="+mn-ea"/>
              </a:rPr>
              <a:t>AOC</a:t>
            </a:r>
            <a:r>
              <a:rPr lang="zh-TW" altLang="en-US" sz="4800" b="1" dirty="0">
                <a:latin typeface="+mn-ea"/>
                <a:ea typeface="+mn-ea"/>
              </a:rPr>
              <a:t> </a:t>
            </a:r>
            <a:r>
              <a:rPr lang="en-US" altLang="zh-TW" sz="4800" b="1" dirty="0">
                <a:latin typeface="+mn-ea"/>
                <a:ea typeface="+mn-ea"/>
              </a:rPr>
              <a:t>Final</a:t>
            </a:r>
            <a:r>
              <a:rPr lang="zh-TW" altLang="en-US" sz="4800" b="1" dirty="0">
                <a:latin typeface="+mn-ea"/>
                <a:ea typeface="+mn-ea"/>
              </a:rPr>
              <a:t> </a:t>
            </a:r>
            <a:r>
              <a:rPr lang="en-US" altLang="zh-TW" sz="4800" b="1" dirty="0">
                <a:latin typeface="+mn-ea"/>
                <a:ea typeface="+mn-ea"/>
              </a:rPr>
              <a:t>Presentation</a:t>
            </a:r>
            <a:endParaRPr lang="zh-TW" altLang="en-US" sz="4800" b="1" dirty="0">
              <a:latin typeface="+mn-ea"/>
              <a:ea typeface="+mn-ea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4B5C302-6AA0-2584-631C-B4B61A54A2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	</a:t>
            </a:r>
            <a:r>
              <a:rPr lang="zh-TW" altLang="en-US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第三組 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- </a:t>
            </a:r>
            <a:r>
              <a:rPr lang="zh-TW" altLang="en-US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大禹治水，小郭治洪</a:t>
            </a:r>
          </a:p>
          <a:p>
            <a:endParaRPr lang="zh-TW" altLang="en-US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388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Quantization - Integer-only</a:t>
            </a:r>
            <a:endParaRPr lang="zh-TW" altLang="en-US" sz="48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8D541F2B-115F-3886-501F-DE3EBD9E6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300" y="1422334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zh-TW" sz="2000" dirty="0"/>
                  <a:t>Matrix multiplication for quantized numbers:</a:t>
                </a: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000" dirty="0"/>
              </a:p>
              <a:p>
                <a:r>
                  <a:rPr lang="en-US" altLang="zh-TW" sz="2000" dirty="0"/>
                  <a:t>Which can be rewritten as: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𝑀</m:t>
                      </m:r>
                      <m:box>
                        <m:box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sz="2000" dirty="0"/>
              </a:p>
              <a:p>
                <a:r>
                  <a:rPr lang="en-US" altLang="zh-TW" sz="2000" dirty="0"/>
                  <a:t>If we can find </a:t>
                </a:r>
                <a:r>
                  <a:rPr lang="en-US" altLang="zh-TW" sz="2000" b="1" i="1" dirty="0"/>
                  <a:t>s</a:t>
                </a:r>
                <a:r>
                  <a:rPr lang="en-US" altLang="zh-TW" sz="2000" dirty="0"/>
                  <a:t> as a 2’s exponential, then the FP multiplication can be replace by shifting and adding: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𝐼𝑁𝑇</m:t>
                              </m:r>
                            </m:sub>
                          </m:sSub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𝑀</m:t>
                      </m:r>
                      <m:box>
                        <m:box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𝐼𝑁𝑇</m:t>
                      </m:r>
                    </m:oMath>
                  </m:oMathPara>
                </a14:m>
                <a:endParaRPr lang="en-US" altLang="zh-TW" sz="2000" dirty="0"/>
              </a:p>
              <a:p>
                <a:r>
                  <a:rPr lang="en-US" altLang="zh-TW" sz="2000" dirty="0"/>
                  <a:t>In our system design, we train the model and quantized to integer only model and </a:t>
                </a:r>
                <a:r>
                  <a:rPr lang="en-US" altLang="zh-TW" sz="2000" b="1" i="1" dirty="0"/>
                  <a:t>z</a:t>
                </a:r>
                <a:r>
                  <a:rPr lang="en-US" altLang="zh-TW" sz="2000" dirty="0"/>
                  <a:t> = 0: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𝑀</m:t>
                      </m:r>
                      <m:box>
                        <m:box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sSup>
                        <m:s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000" b="1" i="1" dirty="0"/>
              </a:p>
              <a:p>
                <a:pPr marL="0" indent="0" algn="ctr">
                  <a:buNone/>
                </a:pPr>
                <a:endParaRPr lang="zh-TW" altLang="en-US" sz="2000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8D541F2B-115F-3886-501F-DE3EBD9E6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422334"/>
                <a:ext cx="10515600" cy="4351338"/>
              </a:xfrm>
              <a:blipFill>
                <a:blip r:embed="rId2"/>
                <a:stretch>
                  <a:fillRect l="-290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8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Quantization - Integer-only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7" name="圖片 6" descr="一張含有 文字, 圖表, 方案, 工程製圖 的圖片&#10;&#10;自動產生的描述">
            <a:extLst>
              <a:ext uri="{FF2B5EF4-FFF2-40B4-BE49-F238E27FC236}">
                <a16:creationId xmlns:a16="http://schemas.microsoft.com/office/drawing/2014/main" id="{BDB0BC1E-AA08-0743-E80C-206880BE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836408"/>
            <a:ext cx="5248275" cy="43719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99BD7DA-C56B-8549-725C-6DB1E8096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579" y="3020781"/>
            <a:ext cx="4943872" cy="20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2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Quantization- Ours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6" name="圖片 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ABA4FDF6-B471-CB4F-FE6B-4ACA716A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1916832"/>
            <a:ext cx="3248025" cy="4391025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DEFE705-1EA0-9305-85C2-7B4338DB7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2233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Because of Swish,</a:t>
            </a:r>
            <a:r>
              <a:rPr lang="zh-TW" altLang="en-US" dirty="0"/>
              <a:t>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can’t</a:t>
            </a:r>
            <a:r>
              <a:rPr lang="zh-TW" altLang="en-US" dirty="0"/>
              <a:t> </a:t>
            </a:r>
            <a:r>
              <a:rPr lang="en-US" altLang="zh-TW" dirty="0"/>
              <a:t>apply Integer-only quantization directly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EF07B92-FF7D-BCFF-6985-4DB4EF0FE964}"/>
                  </a:ext>
                </a:extLst>
              </p:cNvPr>
              <p:cNvSpPr txBox="1"/>
              <p:nvPr/>
            </p:nvSpPr>
            <p:spPr>
              <a:xfrm>
                <a:off x="1271464" y="2284318"/>
                <a:ext cx="6097508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nary>
                        <m:naryPr>
                          <m:chr m:val="∑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𝑀</m:t>
                      </m:r>
                      <m:box>
                        <m:box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EF07B92-FF7D-BCFF-6985-4DB4EF0FE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284318"/>
                <a:ext cx="6097508" cy="902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07C3F7D-E53F-68C5-4A31-F51B5873210B}"/>
                  </a:ext>
                </a:extLst>
              </p:cNvPr>
              <p:cNvSpPr txBox="1"/>
              <p:nvPr/>
            </p:nvSpPr>
            <p:spPr>
              <a:xfrm>
                <a:off x="1218482" y="3947591"/>
                <a:ext cx="7416824" cy="1456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h𝑠𝑤𝑖𝑠h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nary>
                        <m:naryPr>
                          <m:chr m:val="∑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𝑀</m:t>
                      </m:r>
                      <m:box>
                        <m:box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/>
              </a:p>
              <a:p>
                <a:endParaRPr lang="en-US" altLang="zh-TW" sz="1800" b="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07C3F7D-E53F-68C5-4A31-F51B58732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482" y="3947591"/>
                <a:ext cx="7416824" cy="1456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C5A84F7A-3809-719E-EB1A-34D5221BDE96}"/>
              </a:ext>
            </a:extLst>
          </p:cNvPr>
          <p:cNvSpPr/>
          <p:nvPr/>
        </p:nvSpPr>
        <p:spPr>
          <a:xfrm>
            <a:off x="4485333" y="3266148"/>
            <a:ext cx="432048" cy="602167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2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Quantization- Ours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DEFE705-1EA0-9305-85C2-7B4338DB7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2233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Because of h-Swish,</a:t>
            </a:r>
            <a:r>
              <a:rPr lang="zh-TW" altLang="en-US" dirty="0"/>
              <a:t>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can’t</a:t>
            </a:r>
            <a:r>
              <a:rPr lang="zh-TW" altLang="en-US" dirty="0"/>
              <a:t> </a:t>
            </a:r>
            <a:r>
              <a:rPr lang="en-US" altLang="zh-TW" dirty="0"/>
              <a:t>apply Integer-only quantization directly</a:t>
            </a:r>
            <a:endParaRPr lang="zh-TW" altLang="en-US" sz="2000" dirty="0"/>
          </a:p>
        </p:txBody>
      </p:sp>
      <p:pic>
        <p:nvPicPr>
          <p:cNvPr id="4" name="圖片 3" descr="一張含有 文字, 圖表, 方案, 工程製圖 的圖片&#10;&#10;自動產生的描述">
            <a:extLst>
              <a:ext uri="{FF2B5EF4-FFF2-40B4-BE49-F238E27FC236}">
                <a16:creationId xmlns:a16="http://schemas.microsoft.com/office/drawing/2014/main" id="{953C55E8-B8CB-0704-401F-7958B05C5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063"/>
          <a:stretch/>
        </p:blipFill>
        <p:spPr>
          <a:xfrm>
            <a:off x="622155" y="1988840"/>
            <a:ext cx="2088232" cy="4655515"/>
          </a:xfrm>
          <a:prstGeom prst="rect">
            <a:avLst/>
          </a:prstGeom>
        </p:spPr>
      </p:pic>
      <p:pic>
        <p:nvPicPr>
          <p:cNvPr id="5" name="圖片 4" descr="一張含有 文字, 圖表, 方案, 工程製圖 的圖片&#10;&#10;自動產生的描述">
            <a:extLst>
              <a:ext uri="{FF2B5EF4-FFF2-40B4-BE49-F238E27FC236}">
                <a16:creationId xmlns:a16="http://schemas.microsoft.com/office/drawing/2014/main" id="{F965E605-049D-65E5-68C3-985BBFEBB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06" r="-1"/>
          <a:stretch/>
        </p:blipFill>
        <p:spPr>
          <a:xfrm>
            <a:off x="5092186" y="1988840"/>
            <a:ext cx="1321827" cy="4328321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A6E9F2AB-1C50-229B-0DE1-8EBE2ED460DC}"/>
              </a:ext>
            </a:extLst>
          </p:cNvPr>
          <p:cNvSpPr/>
          <p:nvPr/>
        </p:nvSpPr>
        <p:spPr>
          <a:xfrm rot="16200000">
            <a:off x="3550597" y="3322172"/>
            <a:ext cx="363961" cy="1321827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8CCF2A8-9B9A-4DD3-D35D-54CBAB7D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366" y="4449512"/>
            <a:ext cx="3972479" cy="13241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37FA416-018A-0EA1-7508-FBF3EBC07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357" y="2749744"/>
            <a:ext cx="4464496" cy="11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Quantization- Ours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DEFE705-1EA0-9305-85C2-7B4338DB7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2233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Because of </a:t>
            </a:r>
            <a:r>
              <a:rPr lang="en-US" altLang="zh-TW" dirty="0" err="1"/>
              <a:t>average_pool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can’t</a:t>
            </a:r>
            <a:r>
              <a:rPr lang="zh-TW" altLang="en-US" dirty="0"/>
              <a:t> </a:t>
            </a:r>
            <a:r>
              <a:rPr lang="en-US" altLang="zh-TW" dirty="0"/>
              <a:t>apply Integer-only quantization directly</a:t>
            </a:r>
            <a:endParaRPr lang="zh-TW" altLang="en-US" sz="2000" dirty="0"/>
          </a:p>
        </p:txBody>
      </p:sp>
      <p:pic>
        <p:nvPicPr>
          <p:cNvPr id="10" name="圖片 9" descr="一張含有 文字, 圖表, 方案, 工程製圖 的圖片&#10;&#10;自動產生的描述">
            <a:extLst>
              <a:ext uri="{FF2B5EF4-FFF2-40B4-BE49-F238E27FC236}">
                <a16:creationId xmlns:a16="http://schemas.microsoft.com/office/drawing/2014/main" id="{8F0522DF-823A-153C-ABC0-AEFC609B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00" y="2451308"/>
            <a:ext cx="3938959" cy="40415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A65EB1D-ACE4-7C72-2BF4-B6CEEB51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3973665"/>
            <a:ext cx="5880269" cy="78743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1433E6A-990C-A5D9-9547-A9590C66A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2902374"/>
            <a:ext cx="3848637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9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Quantization map to Hardware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6" name="內容版面配置區 5" descr="一張含有 文字, 圖表, 平行, 字型 的圖片&#10;&#10;自動產生的描述">
            <a:extLst>
              <a:ext uri="{FF2B5EF4-FFF2-40B4-BE49-F238E27FC236}">
                <a16:creationId xmlns:a16="http://schemas.microsoft.com/office/drawing/2014/main" id="{02575EAA-75DF-3694-8CEF-531E2B77C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844824"/>
            <a:ext cx="3630854" cy="4395245"/>
          </a:xfrm>
        </p:spPr>
      </p:pic>
    </p:spTree>
    <p:extLst>
      <p:ext uri="{BB962C8B-B14F-4D97-AF65-F5344CB8AC3E}">
        <p14:creationId xmlns:p14="http://schemas.microsoft.com/office/powerpoint/2010/main" val="219892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Quantization map to Hardware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6" name="內容版面配置區 5" descr="一張含有 文字, 圖表, 平行, 字型 的圖片&#10;&#10;自動產生的描述">
            <a:extLst>
              <a:ext uri="{FF2B5EF4-FFF2-40B4-BE49-F238E27FC236}">
                <a16:creationId xmlns:a16="http://schemas.microsoft.com/office/drawing/2014/main" id="{02575EAA-75DF-3694-8CEF-531E2B77C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844824"/>
            <a:ext cx="3630854" cy="4395245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6134F37-6E4A-4D9E-1F64-18653CF44749}"/>
              </a:ext>
            </a:extLst>
          </p:cNvPr>
          <p:cNvSpPr/>
          <p:nvPr/>
        </p:nvSpPr>
        <p:spPr>
          <a:xfrm>
            <a:off x="1271464" y="1844824"/>
            <a:ext cx="158417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4CA587-781E-676E-1D17-BC7BB86199FA}"/>
              </a:ext>
            </a:extLst>
          </p:cNvPr>
          <p:cNvSpPr/>
          <p:nvPr/>
        </p:nvSpPr>
        <p:spPr>
          <a:xfrm>
            <a:off x="2567608" y="3284984"/>
            <a:ext cx="64807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71C00A-29E6-9388-14F1-13AAC4ED9F6E}"/>
              </a:ext>
            </a:extLst>
          </p:cNvPr>
          <p:cNvSpPr/>
          <p:nvPr/>
        </p:nvSpPr>
        <p:spPr>
          <a:xfrm>
            <a:off x="2531604" y="3769168"/>
            <a:ext cx="133214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597CAA-61B2-7653-09AB-1C60AA55A672}"/>
              </a:ext>
            </a:extLst>
          </p:cNvPr>
          <p:cNvSpPr/>
          <p:nvPr/>
        </p:nvSpPr>
        <p:spPr>
          <a:xfrm>
            <a:off x="2511419" y="5209328"/>
            <a:ext cx="848277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2EEF6B6-5CDD-3575-5E56-14EEDD47082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855640" y="2060848"/>
            <a:ext cx="4057350" cy="1052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CD18AF9-EEE8-3F5F-7AE3-29081CDD6D5B}"/>
              </a:ext>
            </a:extLst>
          </p:cNvPr>
          <p:cNvCxnSpPr>
            <a:cxnSpLocks/>
          </p:cNvCxnSpPr>
          <p:nvPr/>
        </p:nvCxnSpPr>
        <p:spPr>
          <a:xfrm flipV="1">
            <a:off x="3215680" y="3366928"/>
            <a:ext cx="3816424" cy="78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33D35D2-2543-CBA8-492D-314AFE7EE650}"/>
              </a:ext>
            </a:extLst>
          </p:cNvPr>
          <p:cNvCxnSpPr>
            <a:cxnSpLocks/>
          </p:cNvCxnSpPr>
          <p:nvPr/>
        </p:nvCxnSpPr>
        <p:spPr>
          <a:xfrm flipV="1">
            <a:off x="3888654" y="3599084"/>
            <a:ext cx="3143450" cy="314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9048153-4ADA-F442-81BD-7E91109C9A3D}"/>
              </a:ext>
            </a:extLst>
          </p:cNvPr>
          <p:cNvCxnSpPr>
            <a:cxnSpLocks/>
          </p:cNvCxnSpPr>
          <p:nvPr/>
        </p:nvCxnSpPr>
        <p:spPr>
          <a:xfrm flipV="1">
            <a:off x="3359696" y="3769168"/>
            <a:ext cx="3553294" cy="1624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0A29908-D281-EACF-919C-67AE1902A7A6}"/>
              </a:ext>
            </a:extLst>
          </p:cNvPr>
          <p:cNvSpPr txBox="1"/>
          <p:nvPr/>
        </p:nvSpPr>
        <p:spPr>
          <a:xfrm>
            <a:off x="7320136" y="3212976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Software Preprocess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Quantization map to Hardware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10" name="內容版面配置區 9" descr="一張含有 文字, 圖表, 字型, 平行 的圖片&#10;&#10;自動產生的描述">
            <a:extLst>
              <a:ext uri="{FF2B5EF4-FFF2-40B4-BE49-F238E27FC236}">
                <a16:creationId xmlns:a16="http://schemas.microsoft.com/office/drawing/2014/main" id="{41888091-B657-BD11-B3CF-73AA08D2B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772816"/>
            <a:ext cx="3744416" cy="4532715"/>
          </a:xfrm>
        </p:spPr>
      </p:pic>
      <p:pic>
        <p:nvPicPr>
          <p:cNvPr id="11" name="圖片 10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2D0FD362-FAF2-9904-005A-D907B487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276872"/>
            <a:ext cx="5255973" cy="31577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8580DE6-10CC-90DC-0EDC-30184E8FC90F}"/>
              </a:ext>
            </a:extLst>
          </p:cNvPr>
          <p:cNvSpPr/>
          <p:nvPr/>
        </p:nvSpPr>
        <p:spPr>
          <a:xfrm>
            <a:off x="1343472" y="2348880"/>
            <a:ext cx="1584176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179312-205F-DCF0-6303-459F96FDBED0}"/>
              </a:ext>
            </a:extLst>
          </p:cNvPr>
          <p:cNvSpPr/>
          <p:nvPr/>
        </p:nvSpPr>
        <p:spPr>
          <a:xfrm>
            <a:off x="8609000" y="3200990"/>
            <a:ext cx="1879488" cy="1452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DFA6060-E7AB-A0C6-1310-8E900E0BFCE5}"/>
              </a:ext>
            </a:extLst>
          </p:cNvPr>
          <p:cNvCxnSpPr>
            <a:cxnSpLocks/>
          </p:cNvCxnSpPr>
          <p:nvPr/>
        </p:nvCxnSpPr>
        <p:spPr>
          <a:xfrm>
            <a:off x="3019117" y="2674899"/>
            <a:ext cx="5453147" cy="8981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6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Quantization map to Hardware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10" name="內容版面配置區 9" descr="一張含有 文字, 圖表, 字型, 平行 的圖片&#10;&#10;自動產生的描述">
            <a:extLst>
              <a:ext uri="{FF2B5EF4-FFF2-40B4-BE49-F238E27FC236}">
                <a16:creationId xmlns:a16="http://schemas.microsoft.com/office/drawing/2014/main" id="{41888091-B657-BD11-B3CF-73AA08D2B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772816"/>
            <a:ext cx="3744416" cy="4532715"/>
          </a:xfrm>
        </p:spPr>
      </p:pic>
      <p:pic>
        <p:nvPicPr>
          <p:cNvPr id="11" name="圖片 10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2D0FD362-FAF2-9904-005A-D907B487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276872"/>
            <a:ext cx="5255973" cy="31577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8580DE6-10CC-90DC-0EDC-30184E8FC90F}"/>
              </a:ext>
            </a:extLst>
          </p:cNvPr>
          <p:cNvSpPr/>
          <p:nvPr/>
        </p:nvSpPr>
        <p:spPr>
          <a:xfrm>
            <a:off x="1271464" y="3789040"/>
            <a:ext cx="1584176" cy="208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179312-205F-DCF0-6303-459F96FDBED0}"/>
              </a:ext>
            </a:extLst>
          </p:cNvPr>
          <p:cNvSpPr/>
          <p:nvPr/>
        </p:nvSpPr>
        <p:spPr>
          <a:xfrm>
            <a:off x="8597796" y="4661111"/>
            <a:ext cx="1602660" cy="640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DFA6060-E7AB-A0C6-1310-8E900E0BFCE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846427" y="4979155"/>
            <a:ext cx="5751369" cy="2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Quantization map to Hardware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10" name="內容版面配置區 9" descr="一張含有 文字, 圖表, 字型, 平行 的圖片&#10;&#10;自動產生的描述">
            <a:extLst>
              <a:ext uri="{FF2B5EF4-FFF2-40B4-BE49-F238E27FC236}">
                <a16:creationId xmlns:a16="http://schemas.microsoft.com/office/drawing/2014/main" id="{41888091-B657-BD11-B3CF-73AA08D2B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772816"/>
            <a:ext cx="3744416" cy="4532715"/>
          </a:xfrm>
        </p:spPr>
      </p:pic>
      <p:pic>
        <p:nvPicPr>
          <p:cNvPr id="11" name="圖片 10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2D0FD362-FAF2-9904-005A-D907B487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276872"/>
            <a:ext cx="5255973" cy="31577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8580DE6-10CC-90DC-0EDC-30184E8FC90F}"/>
              </a:ext>
            </a:extLst>
          </p:cNvPr>
          <p:cNvSpPr/>
          <p:nvPr/>
        </p:nvSpPr>
        <p:spPr>
          <a:xfrm>
            <a:off x="1271464" y="3789040"/>
            <a:ext cx="1584176" cy="208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179312-205F-DCF0-6303-459F96FDBED0}"/>
              </a:ext>
            </a:extLst>
          </p:cNvPr>
          <p:cNvSpPr/>
          <p:nvPr/>
        </p:nvSpPr>
        <p:spPr>
          <a:xfrm>
            <a:off x="8597796" y="4661111"/>
            <a:ext cx="1602660" cy="640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DFA6060-E7AB-A0C6-1310-8E900E0BFCE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846427" y="4979155"/>
            <a:ext cx="5751369" cy="2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04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 descr="一張含有 人員, 室內, 人的臉孔, 服裝 的圖片&#10;&#10;自動產生的描述">
            <a:extLst>
              <a:ext uri="{FF2B5EF4-FFF2-40B4-BE49-F238E27FC236}">
                <a16:creationId xmlns:a16="http://schemas.microsoft.com/office/drawing/2014/main" id="{4F97321C-DBF8-F0EC-C56B-64EB9A8FE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7" t="5914" r="37364" b="56654"/>
          <a:stretch/>
        </p:blipFill>
        <p:spPr>
          <a:xfrm>
            <a:off x="11167266" y="4818213"/>
            <a:ext cx="625378" cy="1005074"/>
          </a:xfrm>
          <a:prstGeom prst="rect">
            <a:avLst/>
          </a:prstGeom>
        </p:spPr>
      </p:pic>
      <p:pic>
        <p:nvPicPr>
          <p:cNvPr id="21" name="圖片 20" descr="一張含有 人員, 人的臉孔, 服裝, 下巴 的圖片&#10;&#10;自動產生的描述">
            <a:extLst>
              <a:ext uri="{FF2B5EF4-FFF2-40B4-BE49-F238E27FC236}">
                <a16:creationId xmlns:a16="http://schemas.microsoft.com/office/drawing/2014/main" id="{D7A6E2C3-6D96-9647-1644-87A3281517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2" t="6061" r="24424" b="34629"/>
          <a:stretch/>
        </p:blipFill>
        <p:spPr>
          <a:xfrm>
            <a:off x="9582892" y="5150387"/>
            <a:ext cx="761580" cy="942909"/>
          </a:xfrm>
          <a:prstGeom prst="rect">
            <a:avLst/>
          </a:prstGeom>
        </p:spPr>
      </p:pic>
      <p:sp>
        <p:nvSpPr>
          <p:cNvPr id="23" name="標題 1">
            <a:extLst>
              <a:ext uri="{FF2B5EF4-FFF2-40B4-BE49-F238E27FC236}">
                <a16:creationId xmlns:a16="http://schemas.microsoft.com/office/drawing/2014/main" id="{B005DE70-0442-DC91-0AF7-9833820DD0CD}"/>
              </a:ext>
            </a:extLst>
          </p:cNvPr>
          <p:cNvSpPr txBox="1">
            <a:spLocks/>
          </p:cNvSpPr>
          <p:nvPr/>
        </p:nvSpPr>
        <p:spPr>
          <a:xfrm>
            <a:off x="950913" y="466459"/>
            <a:ext cx="7450137" cy="7527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4800" dirty="0">
                <a:latin typeface="+mn-ea"/>
                <a:ea typeface="+mn-ea"/>
                <a:sym typeface="Salesforce Sans"/>
              </a:rPr>
              <a:t>Member List</a:t>
            </a:r>
            <a:endParaRPr lang="zh-TW" altLang="en-US" sz="4800" dirty="0">
              <a:latin typeface="+mn-ea"/>
              <a:ea typeface="+mn-ea"/>
              <a:sym typeface="Salesforce Sans"/>
            </a:endParaRPr>
          </a:p>
        </p:txBody>
      </p:sp>
      <p:sp>
        <p:nvSpPr>
          <p:cNvPr id="24" name="內容預留位置 2">
            <a:extLst>
              <a:ext uri="{FF2B5EF4-FFF2-40B4-BE49-F238E27FC236}">
                <a16:creationId xmlns:a16="http://schemas.microsoft.com/office/drawing/2014/main" id="{84139E6E-C9FE-62F3-3ED7-B508A0F8373E}"/>
              </a:ext>
            </a:extLst>
          </p:cNvPr>
          <p:cNvSpPr txBox="1">
            <a:spLocks/>
          </p:cNvSpPr>
          <p:nvPr/>
        </p:nvSpPr>
        <p:spPr>
          <a:xfrm>
            <a:off x="2591337" y="1547629"/>
            <a:ext cx="6749218" cy="3225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None/>
              <a:defRPr sz="2400" kern="12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黃雍翔：</a:t>
            </a:r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H-swish</a:t>
            </a:r>
            <a:r>
              <a: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、</a:t>
            </a:r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Horizontal buffer controller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陳冠穎：</a:t>
            </a:r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H-swish</a:t>
            </a:r>
            <a:r>
              <a: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、</a:t>
            </a:r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Vertical buffer controller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王文楷：</a:t>
            </a:r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PE array</a:t>
            </a:r>
            <a:r>
              <a: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、</a:t>
            </a:r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PE controller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蔡明翰：</a:t>
            </a:r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PE array</a:t>
            </a:r>
            <a:r>
              <a: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、</a:t>
            </a:r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PE controller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胡家豪：</a:t>
            </a:r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Model training</a:t>
            </a:r>
            <a:r>
              <a: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、</a:t>
            </a:r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Salesforce Sans"/>
              </a:rPr>
              <a:t>Model Quantization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CBC81C2-8932-C5DA-62ED-227E6660A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365" y="4665749"/>
            <a:ext cx="2591162" cy="2219635"/>
          </a:xfrm>
          <a:prstGeom prst="rect">
            <a:avLst/>
          </a:prstGeom>
        </p:spPr>
      </p:pic>
      <p:pic>
        <p:nvPicPr>
          <p:cNvPr id="22" name="圖片 21" descr="一張含有 人員, 文字, 人的臉孔, 服裝 的圖片&#10;&#10;自動產生的描述">
            <a:extLst>
              <a:ext uri="{FF2B5EF4-FFF2-40B4-BE49-F238E27FC236}">
                <a16:creationId xmlns:a16="http://schemas.microsoft.com/office/drawing/2014/main" id="{82AC697E-C8F7-72ED-9F81-2B361C060F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8" t="27513" r="34400" b="43386"/>
          <a:stretch/>
        </p:blipFill>
        <p:spPr>
          <a:xfrm>
            <a:off x="6524767" y="4818213"/>
            <a:ext cx="724032" cy="99554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2D98AB5-FCCE-F690-EAED-582FF5AEEE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" b="17925"/>
          <a:stretch/>
        </p:blipFill>
        <p:spPr>
          <a:xfrm>
            <a:off x="4851514" y="4941168"/>
            <a:ext cx="1024009" cy="1209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95369B6-57AD-0619-3742-BABB1D057C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9991" r="11827" b="7677"/>
          <a:stretch/>
        </p:blipFill>
        <p:spPr>
          <a:xfrm>
            <a:off x="695400" y="5027740"/>
            <a:ext cx="776123" cy="1065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741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Detail of scaling data by example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3004329-DBD6-39B4-DB93-927DF1EEE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1530929"/>
            <a:ext cx="10515600" cy="2906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cs typeface="Arial"/>
              </a:rPr>
              <a:t>If scale is 0.002987524….</a:t>
            </a:r>
            <a:r>
              <a:rPr lang="zh-TW" altLang="en-US" sz="2000" dirty="0">
                <a:cs typeface="Arial"/>
              </a:rPr>
              <a:t>:</a:t>
            </a:r>
            <a:endParaRPr lang="en-US" altLang="zh-TW" sz="2000" dirty="0">
              <a:cs typeface="Arial"/>
            </a:endParaRPr>
          </a:p>
          <a:p>
            <a:r>
              <a:rPr lang="en-US" altLang="zh-TW" sz="2000" dirty="0">
                <a:cs typeface="Arial"/>
              </a:rPr>
              <a:t>Represent it as a number which is  in 1~0.5</a:t>
            </a:r>
          </a:p>
          <a:p>
            <a:r>
              <a:rPr lang="en-US" altLang="zh-TW" sz="2000" dirty="0">
                <a:cs typeface="Arial"/>
              </a:rPr>
              <a:t>0.002987524*256 = 0.764806237… turn it as a fixed point </a:t>
            </a:r>
            <a:r>
              <a:rPr lang="zh-TW" altLang="en-US" sz="2000" dirty="0">
                <a:cs typeface="Arial"/>
              </a:rPr>
              <a:t>「</a:t>
            </a:r>
            <a:r>
              <a:rPr lang="en-US" altLang="zh-TW" sz="2000" dirty="0">
                <a:cs typeface="Arial"/>
              </a:rPr>
              <a:t>11000011</a:t>
            </a:r>
            <a:r>
              <a:rPr lang="zh-TW" altLang="en-US" sz="2000" dirty="0">
                <a:cs typeface="Arial"/>
              </a:rPr>
              <a:t>」</a:t>
            </a:r>
            <a:endParaRPr lang="en-US" altLang="zh-TW" sz="2000" dirty="0">
              <a:cs typeface="Arial"/>
            </a:endParaRPr>
          </a:p>
          <a:p>
            <a:r>
              <a:rPr lang="en-US" altLang="zh-TW" dirty="0">
                <a:cs typeface="Arial"/>
              </a:rPr>
              <a:t>Input is 24 bits MUL 8 bits = 32bits with 24 bits INT and 8 bit </a:t>
            </a:r>
            <a:r>
              <a:rPr lang="zh-TW" altLang="en-US" sz="2000" dirty="0">
                <a:cs typeface="Arial"/>
              </a:rPr>
              <a:t> </a:t>
            </a:r>
            <a:r>
              <a:rPr lang="en-US" altLang="zh-TW" sz="2000" dirty="0">
                <a:cs typeface="Arial"/>
              </a:rPr>
              <a:t>FLOAT</a:t>
            </a:r>
            <a:endParaRPr lang="en-US" altLang="zh-TW" dirty="0">
              <a:cs typeface="Arial"/>
            </a:endParaRPr>
          </a:p>
          <a:p>
            <a:r>
              <a:rPr lang="en-US" altLang="zh-TW" dirty="0">
                <a:cs typeface="Arial"/>
              </a:rPr>
              <a:t>Right Shift 8bits the result  and clip FLOAT</a:t>
            </a:r>
            <a:endParaRPr lang="zh-TW" altLang="en-US" sz="2000" dirty="0">
              <a:cs typeface="Arial"/>
            </a:endParaRPr>
          </a:p>
          <a:p>
            <a:endParaRPr lang="zh-TW" altLang="en-US" sz="2000" dirty="0">
              <a:cs typeface="Arial"/>
            </a:endParaRPr>
          </a:p>
        </p:txBody>
      </p:sp>
      <p:pic>
        <p:nvPicPr>
          <p:cNvPr id="8" name="圖片 7" descr="一張含有 圖表, 行, 螢幕擷取畫面, 文字 的圖片&#10;&#10;自動產生的描述">
            <a:extLst>
              <a:ext uri="{FF2B5EF4-FFF2-40B4-BE49-F238E27FC236}">
                <a16:creationId xmlns:a16="http://schemas.microsoft.com/office/drawing/2014/main" id="{209A6E83-7C77-ABDA-B745-68687BF7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092" y="4405409"/>
            <a:ext cx="6240016" cy="18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Hex input data generation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7134D0C-CFC9-0EA2-0E5A-61325740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996952"/>
            <a:ext cx="1914792" cy="290553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1ECC330-797E-B022-D29E-B663BF94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3056229"/>
            <a:ext cx="1762371" cy="285789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891D665-A48D-DBFF-EF5F-85CAFC3C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314" y="2929805"/>
            <a:ext cx="1943371" cy="134321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B09F555-BABC-714B-A21D-B1FAC9DB1763}"/>
              </a:ext>
            </a:extLst>
          </p:cNvPr>
          <p:cNvSpPr txBox="1"/>
          <p:nvPr/>
        </p:nvSpPr>
        <p:spPr>
          <a:xfrm>
            <a:off x="551384" y="1988840"/>
            <a:ext cx="191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(a) Floating data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4D8411B-9FC3-8E62-B5B4-F70F15293B11}"/>
              </a:ext>
            </a:extLst>
          </p:cNvPr>
          <p:cNvSpPr txBox="1"/>
          <p:nvPr/>
        </p:nvSpPr>
        <p:spPr>
          <a:xfrm>
            <a:off x="4867661" y="1988840"/>
            <a:ext cx="191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(b)Int data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64CA288-A303-8A9B-A7C9-04EBA9BCE365}"/>
              </a:ext>
            </a:extLst>
          </p:cNvPr>
          <p:cNvSpPr txBox="1"/>
          <p:nvPr/>
        </p:nvSpPr>
        <p:spPr>
          <a:xfrm>
            <a:off x="9048328" y="198884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(c)To Hardware data(Hex)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476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Software flow conclusion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86E8883-36CB-3094-F9EC-EA4BB6F74F3C}"/>
              </a:ext>
            </a:extLst>
          </p:cNvPr>
          <p:cNvSpPr/>
          <p:nvPr/>
        </p:nvSpPr>
        <p:spPr>
          <a:xfrm>
            <a:off x="1027302" y="2166953"/>
            <a:ext cx="1872208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Training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7D6B37A-97FB-C324-8B5E-446B89960F98}"/>
              </a:ext>
            </a:extLst>
          </p:cNvPr>
          <p:cNvSpPr/>
          <p:nvPr/>
        </p:nvSpPr>
        <p:spPr>
          <a:xfrm>
            <a:off x="3331558" y="2166953"/>
            <a:ext cx="1872208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BN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Fold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6ACCAC9-7CFD-C3C3-2A4D-FC6E6F4E5AA4}"/>
              </a:ext>
            </a:extLst>
          </p:cNvPr>
          <p:cNvSpPr/>
          <p:nvPr/>
        </p:nvSpPr>
        <p:spPr>
          <a:xfrm>
            <a:off x="5635814" y="2178180"/>
            <a:ext cx="1872208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Quantize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17628B3-B9E9-8030-8B83-E376812F3F08}"/>
              </a:ext>
            </a:extLst>
          </p:cNvPr>
          <p:cNvSpPr/>
          <p:nvPr/>
        </p:nvSpPr>
        <p:spPr>
          <a:xfrm>
            <a:off x="7968208" y="2204280"/>
            <a:ext cx="1872208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Golden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generation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3AE545E-ED69-C131-5241-BD711D83F163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899510" y="2779021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FDF8A4A-C3EC-77B7-F6BA-240FE2FAA88A}"/>
              </a:ext>
            </a:extLst>
          </p:cNvPr>
          <p:cNvCxnSpPr/>
          <p:nvPr/>
        </p:nvCxnSpPr>
        <p:spPr>
          <a:xfrm>
            <a:off x="5203766" y="2804832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19CC7930-4498-A1BD-8FBF-F6D11449A76D}"/>
              </a:ext>
            </a:extLst>
          </p:cNvPr>
          <p:cNvCxnSpPr/>
          <p:nvPr/>
        </p:nvCxnSpPr>
        <p:spPr>
          <a:xfrm>
            <a:off x="7508022" y="2816348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446A6F9-2681-C67B-E696-4DA7E70E9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98766"/>
              </p:ext>
            </p:extLst>
          </p:nvPr>
        </p:nvGraphicFramePr>
        <p:xfrm>
          <a:off x="2495600" y="4189212"/>
          <a:ext cx="6048672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24336">
                  <a:extLst>
                    <a:ext uri="{9D8B030D-6E8A-4147-A177-3AD203B41FA5}">
                      <a16:colId xmlns:a16="http://schemas.microsoft.com/office/drawing/2014/main" val="48377286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4258103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3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Our-</a:t>
                      </a:r>
                      <a:r>
                        <a:rPr lang="en-US" altLang="zh-TW" dirty="0" err="1"/>
                        <a:t>mobilenet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88.1%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BN_fold_our_mobilenet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88.1%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42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Q_BN_fold_our_mobilenet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70.1%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7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72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FC0EA-086F-0FF2-1690-F881C258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Outline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E3EAB7-8AE4-D212-6DFD-313A8261C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800" dirty="0">
                <a:solidFill>
                  <a:schemeClr val="bg2">
                    <a:lumMod val="75000"/>
                  </a:schemeClr>
                </a:solidFill>
              </a:rPr>
              <a:t>Software</a:t>
            </a:r>
          </a:p>
          <a:p>
            <a:r>
              <a:rPr lang="en-US" altLang="zh-TW" sz="2800" dirty="0"/>
              <a:t>Hardware</a:t>
            </a:r>
          </a:p>
          <a:p>
            <a:pPr lvl="1"/>
            <a:r>
              <a:rPr lang="en-US" altLang="zh-TW" sz="2800" dirty="0"/>
              <a:t>System Overview</a:t>
            </a:r>
          </a:p>
          <a:p>
            <a:pPr lvl="1"/>
            <a:r>
              <a:rPr lang="en-US" altLang="zh-TW" sz="2800" dirty="0"/>
              <a:t>Network on Chip</a:t>
            </a:r>
          </a:p>
          <a:p>
            <a:pPr lvl="1"/>
            <a:r>
              <a:rPr lang="en-US" altLang="zh-TW" sz="2800" dirty="0"/>
              <a:t>PE Array</a:t>
            </a:r>
          </a:p>
          <a:p>
            <a:pPr lvl="1"/>
            <a:r>
              <a:rPr lang="en-US" altLang="zh-TW" sz="2800" dirty="0"/>
              <a:t>Finite State Machine</a:t>
            </a:r>
          </a:p>
          <a:p>
            <a:pPr lvl="1"/>
            <a:r>
              <a:rPr lang="en-US" altLang="zh-TW" sz="2800" dirty="0"/>
              <a:t>Improvement</a:t>
            </a:r>
          </a:p>
          <a:p>
            <a:r>
              <a:rPr lang="en-US" altLang="zh-TW" sz="2800" dirty="0">
                <a:solidFill>
                  <a:schemeClr val="bg2">
                    <a:lumMod val="75000"/>
                  </a:schemeClr>
                </a:solidFill>
              </a:rPr>
              <a:t>Results and Analysis</a:t>
            </a:r>
            <a:endParaRPr lang="zh-TW" alt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7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34D9B9-7B6E-F186-45A4-3F2B36A2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System Overview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6" name="內容版面配置區 5" descr="一張含有 文字, 螢幕擷取畫面, 便利貼, Rectangle 的圖片&#10;&#10;自動產生的描述">
            <a:extLst>
              <a:ext uri="{FF2B5EF4-FFF2-40B4-BE49-F238E27FC236}">
                <a16:creationId xmlns:a16="http://schemas.microsoft.com/office/drawing/2014/main" id="{54488423-27E7-8016-5D46-1258A8E84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447801"/>
            <a:ext cx="8568952" cy="4805804"/>
          </a:xfrm>
        </p:spPr>
      </p:pic>
    </p:spTree>
    <p:extLst>
      <p:ext uri="{BB962C8B-B14F-4D97-AF65-F5344CB8AC3E}">
        <p14:creationId xmlns:p14="http://schemas.microsoft.com/office/powerpoint/2010/main" val="305972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BF6F9A-4AFC-2EDD-D934-476AD093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-96475"/>
            <a:ext cx="9829800" cy="108267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System Architecture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15" name="圖片 14" descr="一張含有 文字, 螢幕擷取畫面, Rectangle, 正方形 的圖片&#10;&#10;自動產生的描述">
            <a:extLst>
              <a:ext uri="{FF2B5EF4-FFF2-40B4-BE49-F238E27FC236}">
                <a16:creationId xmlns:a16="http://schemas.microsoft.com/office/drawing/2014/main" id="{CA4F7603-BD82-496D-3F9B-3D6D9F99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4" y="908720"/>
            <a:ext cx="8856984" cy="542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4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BF6F9A-4AFC-2EDD-D934-476AD093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806"/>
            <a:ext cx="9829800" cy="108267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Spec.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052C69-D455-7194-71D1-8B44D16B2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640"/>
            <a:ext cx="11162456" cy="4401656"/>
          </a:xfrm>
        </p:spPr>
        <p:txBody>
          <a:bodyPr/>
          <a:lstStyle/>
          <a:p>
            <a:r>
              <a:rPr lang="en-US" altLang="zh-TW" b="1" dirty="0">
                <a:latin typeface="+mj-lt"/>
              </a:rPr>
              <a:t>PE array : </a:t>
            </a:r>
            <a:r>
              <a:rPr lang="en-US" altLang="zh-TW" dirty="0">
                <a:latin typeface="+mj-lt"/>
              </a:rPr>
              <a:t>16 * 16 PEs</a:t>
            </a:r>
            <a:endParaRPr lang="en-US" altLang="zh-TW" dirty="0">
              <a:solidFill>
                <a:schemeClr val="accent2"/>
              </a:solidFill>
              <a:latin typeface="+mj-lt"/>
            </a:endParaRPr>
          </a:p>
          <a:p>
            <a:r>
              <a:rPr lang="en-US" altLang="zh-TW" b="1" dirty="0">
                <a:solidFill>
                  <a:schemeClr val="accent2"/>
                </a:solidFill>
                <a:latin typeface="+mj-lt"/>
              </a:rPr>
              <a:t>DLA Storage size </a:t>
            </a:r>
          </a:p>
          <a:p>
            <a:pPr marL="0" indent="0">
              <a:buNone/>
            </a:pPr>
            <a:r>
              <a:rPr lang="en-US" altLang="zh-TW" b="1" dirty="0">
                <a:latin typeface="+mj-lt"/>
              </a:rPr>
              <a:t>    Registers :</a:t>
            </a:r>
            <a:r>
              <a:rPr lang="en-US" altLang="zh-TW" dirty="0">
                <a:latin typeface="+mj-lt"/>
              </a:rPr>
              <a:t> Vertical Buffer + Horizonal Buffer + PE Array + </a:t>
            </a:r>
            <a:r>
              <a:rPr lang="en-US" altLang="zh-TW" dirty="0" err="1">
                <a:latin typeface="+mj-lt"/>
              </a:rPr>
              <a:t>Psum</a:t>
            </a:r>
            <a:r>
              <a:rPr lang="en-US" altLang="zh-TW" dirty="0">
                <a:latin typeface="+mj-lt"/>
              </a:rPr>
              <a:t> Buffer + Pipeline registers </a:t>
            </a:r>
          </a:p>
          <a:p>
            <a:pPr marL="0" indent="0">
              <a:buNone/>
            </a:pPr>
            <a:r>
              <a:rPr lang="en-US" altLang="zh-TW" dirty="0">
                <a:latin typeface="+mj-lt"/>
              </a:rPr>
              <a:t>	          = 16*4 + 256*4 + 256 + </a:t>
            </a:r>
            <a:r>
              <a:rPr lang="en-US" altLang="zh-TW" dirty="0">
                <a:solidFill>
                  <a:schemeClr val="tx2"/>
                </a:solidFill>
                <a:latin typeface="+mj-lt"/>
              </a:rPr>
              <a:t>32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+ 16*2 = 1408 Byte</a:t>
            </a:r>
          </a:p>
          <a:p>
            <a:pPr marL="0" indent="0">
              <a:buNone/>
            </a:pPr>
            <a:r>
              <a:rPr lang="en-US" altLang="zh-TW" dirty="0">
                <a:latin typeface="+mj-lt"/>
              </a:rPr>
              <a:t>    </a:t>
            </a:r>
            <a:r>
              <a:rPr lang="en-US" altLang="zh-TW" b="1" dirty="0">
                <a:latin typeface="+mj-lt"/>
              </a:rPr>
              <a:t>Ping-Pong SRAM : </a:t>
            </a:r>
            <a:r>
              <a:rPr lang="en-US" altLang="zh-TW" dirty="0">
                <a:latin typeface="+mj-lt"/>
              </a:rPr>
              <a:t>128 KB</a:t>
            </a:r>
          </a:p>
          <a:p>
            <a:pPr marL="0" indent="0">
              <a:buNone/>
            </a:pPr>
            <a:r>
              <a:rPr lang="en-US" altLang="zh-TW" dirty="0">
                <a:latin typeface="+mj-lt"/>
              </a:rPr>
              <a:t>    </a:t>
            </a:r>
            <a:r>
              <a:rPr lang="en-US" altLang="zh-TW" b="1" dirty="0">
                <a:latin typeface="+mj-lt"/>
              </a:rPr>
              <a:t>Weight SRAM : </a:t>
            </a:r>
            <a:r>
              <a:rPr lang="en-US" altLang="zh-TW" dirty="0">
                <a:latin typeface="+mj-lt"/>
              </a:rPr>
              <a:t>64 KB</a:t>
            </a:r>
          </a:p>
          <a:p>
            <a:pPr marL="0" indent="0">
              <a:buNone/>
            </a:pPr>
            <a:endParaRPr lang="en-US" altLang="zh-TW" b="1" dirty="0">
              <a:latin typeface="+mj-l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8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6A483-D95B-C4DD-B6CC-F804634D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-108172"/>
            <a:ext cx="9829800" cy="108267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Network on Chip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5" name="內容版面配置區 4" descr="一張含有 螢幕擷取畫面, 文字, 正方形, 設計 的圖片&#10;&#10;自動產生的描述">
            <a:extLst>
              <a:ext uri="{FF2B5EF4-FFF2-40B4-BE49-F238E27FC236}">
                <a16:creationId xmlns:a16="http://schemas.microsoft.com/office/drawing/2014/main" id="{AF99A6D1-A595-B8BB-4EAE-600316373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24195"/>
            <a:ext cx="10527982" cy="5473545"/>
          </a:xfrm>
        </p:spPr>
      </p:pic>
    </p:spTree>
    <p:extLst>
      <p:ext uri="{BB962C8B-B14F-4D97-AF65-F5344CB8AC3E}">
        <p14:creationId xmlns:p14="http://schemas.microsoft.com/office/powerpoint/2010/main" val="35649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95700-07C9-FB29-5D5D-756DF0DD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Processing Element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5" name="內容版面配置區 4" descr="一張含有 螢幕擷取畫面, 圖表, 文字, 行 的圖片&#10;&#10;自動產生的描述">
            <a:extLst>
              <a:ext uri="{FF2B5EF4-FFF2-40B4-BE49-F238E27FC236}">
                <a16:creationId xmlns:a16="http://schemas.microsoft.com/office/drawing/2014/main" id="{FDD29230-CED1-BAE1-5D9E-8B6F8212C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761" y="1679526"/>
            <a:ext cx="4898339" cy="3896618"/>
          </a:xfrm>
        </p:spPr>
      </p:pic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E024E50C-025E-826C-2A08-FD3DE1CB7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62" t="27951" r="25058" b="36350"/>
          <a:stretch/>
        </p:blipFill>
        <p:spPr>
          <a:xfrm>
            <a:off x="5159896" y="1124744"/>
            <a:ext cx="7272808" cy="47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0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27253-A2BA-219A-6E41-5A8AA378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Finite State Machine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13" name="內容版面配置區 12" descr="一張含有 螢幕擷取畫面, 圓形 的圖片&#10;&#10;自動產生的描述">
            <a:extLst>
              <a:ext uri="{FF2B5EF4-FFF2-40B4-BE49-F238E27FC236}">
                <a16:creationId xmlns:a16="http://schemas.microsoft.com/office/drawing/2014/main" id="{AE7A56EB-E8E2-F102-E07E-3ED35C884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668" y="1514136"/>
            <a:ext cx="12363629" cy="4003096"/>
          </a:xfrm>
        </p:spPr>
      </p:pic>
    </p:spTree>
    <p:extLst>
      <p:ext uri="{BB962C8B-B14F-4D97-AF65-F5344CB8AC3E}">
        <p14:creationId xmlns:p14="http://schemas.microsoft.com/office/powerpoint/2010/main" val="69779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E190D-0409-3506-EEC4-4EED8366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Outline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60B74F-BCE1-2C09-D2A9-8CD24D6A9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6488"/>
            <a:ext cx="9144000" cy="347472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+mn-ea"/>
              </a:rPr>
              <a:t>Software</a:t>
            </a:r>
          </a:p>
          <a:p>
            <a:r>
              <a:rPr lang="en-US" altLang="zh-TW" sz="2800" dirty="0">
                <a:latin typeface="+mn-ea"/>
              </a:rPr>
              <a:t>Hardware</a:t>
            </a:r>
          </a:p>
          <a:p>
            <a:r>
              <a:rPr lang="en-US" altLang="zh-TW" sz="2800" dirty="0">
                <a:latin typeface="+mn-ea"/>
              </a:rPr>
              <a:t>Results and Analysis</a:t>
            </a:r>
            <a:endParaRPr lang="zh-TW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55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455970-3605-A23E-B653-E08DD9E8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Configurable Controller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11" name="內容版面配置區 10" descr="一張含有 文字, 螢幕擷取畫面, 鮮豔, Rectangle 的圖片&#10;&#10;自動產生的描述">
            <a:extLst>
              <a:ext uri="{FF2B5EF4-FFF2-40B4-BE49-F238E27FC236}">
                <a16:creationId xmlns:a16="http://schemas.microsoft.com/office/drawing/2014/main" id="{23058B19-B2FB-14B5-F86A-0B198BE23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044" r="15034"/>
          <a:stretch/>
        </p:blipFill>
        <p:spPr>
          <a:xfrm>
            <a:off x="1055440" y="1447800"/>
            <a:ext cx="8496944" cy="4720058"/>
          </a:xfrm>
        </p:spPr>
      </p:pic>
    </p:spTree>
    <p:extLst>
      <p:ext uri="{BB962C8B-B14F-4D97-AF65-F5344CB8AC3E}">
        <p14:creationId xmlns:p14="http://schemas.microsoft.com/office/powerpoint/2010/main" val="322964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56DCB-9973-FEF7-5DCA-EEF6532C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032428" cy="1082674"/>
          </a:xfrm>
        </p:spPr>
        <p:txBody>
          <a:bodyPr>
            <a:noAutofit/>
          </a:bodyPr>
          <a:lstStyle/>
          <a:p>
            <a:r>
              <a:rPr lang="en-US" altLang="zh-TW" sz="4000" dirty="0">
                <a:latin typeface="+mn-ea"/>
                <a:ea typeface="+mn-ea"/>
              </a:rPr>
              <a:t>Memory Mapping –Pointwise Convolution</a:t>
            </a:r>
            <a:endParaRPr lang="zh-TW" altLang="en-US" sz="4000" dirty="0">
              <a:latin typeface="+mn-ea"/>
              <a:ea typeface="+mn-ea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AAF5F3E-4988-98D8-D997-FBD4A6A08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4333" y="2132856"/>
            <a:ext cx="5916295" cy="3744416"/>
          </a:xfrm>
        </p:spPr>
      </p:pic>
      <p:pic>
        <p:nvPicPr>
          <p:cNvPr id="12" name="圖片 11" descr="一張含有 螢幕擷取畫面, 文字, 平行, 行 的圖片&#10;&#10;自動產生的描述">
            <a:extLst>
              <a:ext uri="{FF2B5EF4-FFF2-40B4-BE49-F238E27FC236}">
                <a16:creationId xmlns:a16="http://schemas.microsoft.com/office/drawing/2014/main" id="{1F5E156C-24FF-DC89-F954-3F10E712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505540"/>
            <a:ext cx="5133293" cy="4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183-3CB1-4D22-4FEE-618427EB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2602616" cy="1082674"/>
          </a:xfrm>
        </p:spPr>
        <p:txBody>
          <a:bodyPr>
            <a:noAutofit/>
          </a:bodyPr>
          <a:lstStyle/>
          <a:p>
            <a:r>
              <a:rPr lang="en-US" altLang="zh-TW" sz="4000" dirty="0">
                <a:latin typeface="+mn-ea"/>
                <a:ea typeface="+mn-ea"/>
              </a:rPr>
              <a:t>Memory Mapping – </a:t>
            </a:r>
            <a:r>
              <a:rPr lang="en-US" altLang="zh-TW" sz="4000" dirty="0" err="1">
                <a:latin typeface="+mn-ea"/>
                <a:ea typeface="+mn-ea"/>
              </a:rPr>
              <a:t>Depthwise</a:t>
            </a:r>
            <a:r>
              <a:rPr lang="en-US" altLang="zh-TW" sz="4000" dirty="0">
                <a:latin typeface="+mn-ea"/>
                <a:ea typeface="+mn-ea"/>
              </a:rPr>
              <a:t> Convolution</a:t>
            </a:r>
            <a:endParaRPr lang="zh-TW" altLang="en-US" sz="4000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23599E-4E66-1A82-02B5-CAB02DA0F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7A08B0-AFC2-EC17-CCD5-6534B9B1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0" y="1554480"/>
            <a:ext cx="11161240" cy="51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546FE-BCCA-87A3-0979-0FDBB44E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Improvement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8AE2A-CEF8-4588-F6AA-666AC3842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>
                <a:latin typeface="+mj-lt"/>
                <a:ea typeface="+mj-ea"/>
                <a:cs typeface="Times New Roman" panose="02020603050405020304" pitchFamily="18" charset="0"/>
              </a:rPr>
              <a:t>H-swish module</a:t>
            </a:r>
            <a:endParaRPr lang="en-US" altLang="zh-TW" sz="3000" i="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3000" i="0" dirty="0" err="1">
                <a:latin typeface="+mj-lt"/>
                <a:ea typeface="+mj-ea"/>
                <a:cs typeface="Times New Roman" panose="02020603050405020304" pitchFamily="18" charset="0"/>
              </a:rPr>
              <a:t>Ifmap</a:t>
            </a:r>
            <a:r>
              <a:rPr lang="en-US" altLang="zh-TW" sz="3000" i="0" dirty="0">
                <a:latin typeface="+mj-lt"/>
                <a:ea typeface="+mj-ea"/>
                <a:cs typeface="Times New Roman" panose="02020603050405020304" pitchFamily="18" charset="0"/>
              </a:rPr>
              <a:t> data bubble design</a:t>
            </a:r>
          </a:p>
          <a:p>
            <a:r>
              <a:rPr lang="en-US" altLang="zh-TW" sz="2800" dirty="0">
                <a:latin typeface="+mj-lt"/>
                <a:ea typeface="+mj-ea"/>
                <a:cs typeface="Times New Roman" panose="02020603050405020304" pitchFamily="18" charset="0"/>
              </a:rPr>
              <a:t>Optimize </a:t>
            </a:r>
            <a:r>
              <a:rPr lang="en-US" altLang="zh-TW" sz="2800" dirty="0" err="1">
                <a:latin typeface="+mj-lt"/>
                <a:ea typeface="+mj-ea"/>
                <a:cs typeface="Times New Roman" panose="02020603050405020304" pitchFamily="18" charset="0"/>
              </a:rPr>
              <a:t>Depthwise</a:t>
            </a:r>
            <a:r>
              <a:rPr lang="en-US" altLang="zh-TW" sz="2800" dirty="0">
                <a:latin typeface="+mj-lt"/>
                <a:ea typeface="+mj-ea"/>
                <a:cs typeface="Times New Roman" panose="02020603050405020304" pitchFamily="18" charset="0"/>
              </a:rPr>
              <a:t> convolution</a:t>
            </a:r>
          </a:p>
          <a:p>
            <a:r>
              <a:rPr lang="en-US" altLang="zh-TW" sz="2800" dirty="0">
                <a:latin typeface="+mj-lt"/>
                <a:ea typeface="+mj-ea"/>
                <a:cs typeface="Times New Roman" panose="02020603050405020304" pitchFamily="18" charset="0"/>
              </a:rPr>
              <a:t>Implement weight active design</a:t>
            </a:r>
          </a:p>
          <a:p>
            <a:endParaRPr lang="en-US" altLang="zh-TW" sz="28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22C6B-9C62-15C0-E0B5-70ABD9D1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29" y="-53163"/>
            <a:ext cx="9829800" cy="1551706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+mn-ea"/>
                <a:ea typeface="+mn-ea"/>
                <a:cs typeface="Times New Roman" panose="02020603050405020304" pitchFamily="18" charset="0"/>
              </a:rPr>
              <a:t>h-swish module</a:t>
            </a:r>
            <a:br>
              <a:rPr lang="en-US" altLang="zh-TW" sz="4000" dirty="0">
                <a:latin typeface="+mn-ea"/>
                <a:ea typeface="+mn-ea"/>
                <a:cs typeface="Times New Roman" panose="02020603050405020304" pitchFamily="18" charset="0"/>
              </a:rPr>
            </a:br>
            <a:endParaRPr lang="zh-TW" altLang="en-US" sz="4000" dirty="0">
              <a:latin typeface="+mn-ea"/>
              <a:ea typeface="+mn-ea"/>
            </a:endParaRPr>
          </a:p>
        </p:txBody>
      </p:sp>
      <p:pic>
        <p:nvPicPr>
          <p:cNvPr id="11" name="圖片 10" descr="一張含有 螢幕擷取畫面, 黑色, 設計 的圖片&#10;&#10;自動產生的描述">
            <a:extLst>
              <a:ext uri="{FF2B5EF4-FFF2-40B4-BE49-F238E27FC236}">
                <a16:creationId xmlns:a16="http://schemas.microsoft.com/office/drawing/2014/main" id="{6BC33532-A084-86C7-1948-DC32D950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695670"/>
            <a:ext cx="5574516" cy="309731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1C2293B-9D5F-A3F0-804B-8B331130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3685237"/>
            <a:ext cx="5035500" cy="30561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2AA4906-0ECD-FA21-3C1A-B3D23904D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388" y="1498543"/>
            <a:ext cx="3752056" cy="182940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82D133B-673B-CCEC-8297-FACCB5D0F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151" y="3685236"/>
            <a:ext cx="5853543" cy="30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6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56DCB-9973-FEF7-5DCA-EEF6532C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032428" cy="1082674"/>
          </a:xfrm>
        </p:spPr>
        <p:txBody>
          <a:bodyPr>
            <a:noAutofit/>
          </a:bodyPr>
          <a:lstStyle/>
          <a:p>
            <a:r>
              <a:rPr lang="en-US" altLang="zh-TW" sz="4400" dirty="0" err="1">
                <a:latin typeface="+mj-lt"/>
                <a:ea typeface="+mn-ea"/>
              </a:rPr>
              <a:t>Ifmap</a:t>
            </a:r>
            <a:r>
              <a:rPr lang="en-US" altLang="zh-TW" sz="4400" dirty="0">
                <a:latin typeface="+mj-lt"/>
                <a:ea typeface="+mn-ea"/>
              </a:rPr>
              <a:t> data bubble</a:t>
            </a:r>
            <a:r>
              <a:rPr lang="zh-TW" altLang="en-US" sz="4400" dirty="0">
                <a:latin typeface="+mj-lt"/>
                <a:ea typeface="+mn-ea"/>
              </a:rPr>
              <a:t> </a:t>
            </a:r>
            <a:r>
              <a:rPr lang="en-US" altLang="zh-TW" sz="4400" dirty="0">
                <a:latin typeface="+mj-lt"/>
                <a:ea typeface="+mn-ea"/>
              </a:rPr>
              <a:t>tolerate design</a:t>
            </a:r>
            <a:endParaRPr lang="zh-TW" altLang="en-US" sz="4400" dirty="0">
              <a:latin typeface="+mj-lt"/>
              <a:ea typeface="+mn-ea"/>
            </a:endParaRPr>
          </a:p>
        </p:txBody>
      </p:sp>
      <p:pic>
        <p:nvPicPr>
          <p:cNvPr id="7" name="圖片 6" descr="一張含有 文字, 螢幕擷取畫面, 數字, 日曆 的圖片&#10;&#10;自動產生的描述">
            <a:extLst>
              <a:ext uri="{FF2B5EF4-FFF2-40B4-BE49-F238E27FC236}">
                <a16:creationId xmlns:a16="http://schemas.microsoft.com/office/drawing/2014/main" id="{B6464446-5A6A-F15F-CDFC-F11A4F3A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772816"/>
            <a:ext cx="7647449" cy="3639246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0D6AE81-9D7C-BEC2-1155-FEA6EC0C7469}"/>
              </a:ext>
            </a:extLst>
          </p:cNvPr>
          <p:cNvSpPr/>
          <p:nvPr/>
        </p:nvSpPr>
        <p:spPr>
          <a:xfrm>
            <a:off x="2671905" y="1844824"/>
            <a:ext cx="6751064" cy="36004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BC8DCCC-B365-2382-B2AE-FD2E73E3B711}"/>
              </a:ext>
            </a:extLst>
          </p:cNvPr>
          <p:cNvSpPr/>
          <p:nvPr/>
        </p:nvSpPr>
        <p:spPr>
          <a:xfrm>
            <a:off x="9768408" y="2636912"/>
            <a:ext cx="1584176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 Valid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7011D97-8E2E-8E9D-32E8-36B8D710C51A}"/>
              </a:ext>
            </a:extLst>
          </p:cNvPr>
          <p:cNvSpPr/>
          <p:nvPr/>
        </p:nvSpPr>
        <p:spPr>
          <a:xfrm>
            <a:off x="2671905" y="2634285"/>
            <a:ext cx="6751064" cy="36004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F8D5F2-EF12-9FDC-098E-A5CB6B23FA46}"/>
              </a:ext>
            </a:extLst>
          </p:cNvPr>
          <p:cNvSpPr/>
          <p:nvPr/>
        </p:nvSpPr>
        <p:spPr>
          <a:xfrm>
            <a:off x="9768408" y="2982004"/>
            <a:ext cx="1584176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 Valid</a:t>
            </a:r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764A410-A016-A7FA-915E-97DABDCDD1EC}"/>
              </a:ext>
            </a:extLst>
          </p:cNvPr>
          <p:cNvSpPr/>
          <p:nvPr/>
        </p:nvSpPr>
        <p:spPr>
          <a:xfrm>
            <a:off x="2671905" y="2979377"/>
            <a:ext cx="6751064" cy="36004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967B681-C22E-A066-451A-059679FD6DF9}"/>
              </a:ext>
            </a:extLst>
          </p:cNvPr>
          <p:cNvSpPr/>
          <p:nvPr/>
        </p:nvSpPr>
        <p:spPr>
          <a:xfrm>
            <a:off x="9764897" y="3324469"/>
            <a:ext cx="1584176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 Valid</a:t>
            </a:r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B1AA587-B0E7-3263-8C9B-A56C07E187E4}"/>
              </a:ext>
            </a:extLst>
          </p:cNvPr>
          <p:cNvSpPr/>
          <p:nvPr/>
        </p:nvSpPr>
        <p:spPr>
          <a:xfrm>
            <a:off x="2668394" y="3321842"/>
            <a:ext cx="6751064" cy="36004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4C50AC6-F7E9-E8CC-B0C1-8F09271CC284}"/>
              </a:ext>
            </a:extLst>
          </p:cNvPr>
          <p:cNvSpPr/>
          <p:nvPr/>
        </p:nvSpPr>
        <p:spPr>
          <a:xfrm>
            <a:off x="9768408" y="3664433"/>
            <a:ext cx="1584176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 Valid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59241D5-4495-8D9E-47EA-AA64CAD2B636}"/>
              </a:ext>
            </a:extLst>
          </p:cNvPr>
          <p:cNvSpPr/>
          <p:nvPr/>
        </p:nvSpPr>
        <p:spPr>
          <a:xfrm>
            <a:off x="2671905" y="3661806"/>
            <a:ext cx="6751064" cy="36004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A30863C-A35E-7568-3DA9-20F8DCD20100}"/>
              </a:ext>
            </a:extLst>
          </p:cNvPr>
          <p:cNvSpPr/>
          <p:nvPr/>
        </p:nvSpPr>
        <p:spPr>
          <a:xfrm>
            <a:off x="9771919" y="3986822"/>
            <a:ext cx="1584176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 Valid</a:t>
            </a:r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6DD4F52-4E12-5042-0A05-5773AAB09163}"/>
              </a:ext>
            </a:extLst>
          </p:cNvPr>
          <p:cNvSpPr/>
          <p:nvPr/>
        </p:nvSpPr>
        <p:spPr>
          <a:xfrm>
            <a:off x="2675416" y="3984195"/>
            <a:ext cx="6751064" cy="36004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7F7527C-E60C-3E5B-99E9-9453C1D677CC}"/>
              </a:ext>
            </a:extLst>
          </p:cNvPr>
          <p:cNvSpPr/>
          <p:nvPr/>
        </p:nvSpPr>
        <p:spPr>
          <a:xfrm>
            <a:off x="9771919" y="4348741"/>
            <a:ext cx="1584176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 Valid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5FCC658C-B14B-4675-A86D-FD926DDA6EA3}"/>
              </a:ext>
            </a:extLst>
          </p:cNvPr>
          <p:cNvSpPr/>
          <p:nvPr/>
        </p:nvSpPr>
        <p:spPr>
          <a:xfrm>
            <a:off x="2675416" y="4346114"/>
            <a:ext cx="6751064" cy="36004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F456E5E9-2716-4B67-1D79-29795999BDB3}"/>
              </a:ext>
            </a:extLst>
          </p:cNvPr>
          <p:cNvSpPr/>
          <p:nvPr/>
        </p:nvSpPr>
        <p:spPr>
          <a:xfrm>
            <a:off x="9771919" y="4666392"/>
            <a:ext cx="1584176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 Valid</a:t>
            </a:r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D30E959A-87CC-EF8A-AE36-80E2BE9C8FBE}"/>
              </a:ext>
            </a:extLst>
          </p:cNvPr>
          <p:cNvSpPr/>
          <p:nvPr/>
        </p:nvSpPr>
        <p:spPr>
          <a:xfrm>
            <a:off x="2675416" y="4663765"/>
            <a:ext cx="6751064" cy="36004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2366744-64C3-725F-4A8C-0F82FB837148}"/>
              </a:ext>
            </a:extLst>
          </p:cNvPr>
          <p:cNvSpPr/>
          <p:nvPr/>
        </p:nvSpPr>
        <p:spPr>
          <a:xfrm>
            <a:off x="9771919" y="5028311"/>
            <a:ext cx="1584176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 Valid</a:t>
            </a:r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3256D69E-6515-9567-DB4A-9E284FA1F1DA}"/>
              </a:ext>
            </a:extLst>
          </p:cNvPr>
          <p:cNvSpPr/>
          <p:nvPr/>
        </p:nvSpPr>
        <p:spPr>
          <a:xfrm>
            <a:off x="2675416" y="5025684"/>
            <a:ext cx="6751064" cy="36004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185247C-5A6D-F793-A836-AE83B8166513}"/>
              </a:ext>
            </a:extLst>
          </p:cNvPr>
          <p:cNvSpPr/>
          <p:nvPr/>
        </p:nvSpPr>
        <p:spPr>
          <a:xfrm>
            <a:off x="2642699" y="3681882"/>
            <a:ext cx="6751064" cy="36004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8ACB2825-4941-AF99-D7DB-86896B982E07}"/>
              </a:ext>
            </a:extLst>
          </p:cNvPr>
          <p:cNvSpPr/>
          <p:nvPr/>
        </p:nvSpPr>
        <p:spPr>
          <a:xfrm>
            <a:off x="9764897" y="4663765"/>
            <a:ext cx="1584176" cy="36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 Valid</a:t>
            </a:r>
            <a:endParaRPr lang="zh-TW" altLang="en-US" dirty="0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48BEFE4-6B88-CF29-5BFC-56B5AB9DFCD8}"/>
              </a:ext>
            </a:extLst>
          </p:cNvPr>
          <p:cNvSpPr/>
          <p:nvPr/>
        </p:nvSpPr>
        <p:spPr>
          <a:xfrm>
            <a:off x="2675416" y="4686443"/>
            <a:ext cx="6751064" cy="360040"/>
          </a:xfrm>
          <a:prstGeom prst="roundRect">
            <a:avLst/>
          </a:prstGeom>
          <a:solidFill>
            <a:schemeClr val="accent2">
              <a:lumMod val="75000"/>
              <a:alpha val="77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53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6" grpId="0" animBg="1"/>
      <p:bldP spid="16" grpId="1" animBg="1"/>
      <p:bldP spid="16" grpId="2" animBg="1"/>
      <p:bldP spid="16" grpId="3" animBg="1"/>
      <p:bldP spid="16" grpId="4" animBg="1"/>
      <p:bldP spid="17" grpId="0" animBg="1"/>
      <p:bldP spid="17" grpId="1" animBg="1"/>
      <p:bldP spid="17" grpId="2" animBg="1"/>
      <p:bldP spid="17" grpId="3" animBg="1"/>
      <p:bldP spid="17" grpId="4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0" grpId="4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5C648-B6D6-5363-2B9F-34CA102C2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88640"/>
            <a:ext cx="10056440" cy="1082674"/>
          </a:xfrm>
        </p:spPr>
        <p:txBody>
          <a:bodyPr>
            <a:normAutofit fontScale="90000"/>
          </a:bodyPr>
          <a:lstStyle/>
          <a:p>
            <a:r>
              <a:rPr lang="en-US" altLang="zh-TW" sz="4000" dirty="0">
                <a:latin typeface="+mj-lt"/>
                <a:ea typeface="+mj-ea"/>
                <a:cs typeface="Times New Roman" panose="02020603050405020304" pitchFamily="18" charset="0"/>
              </a:rPr>
              <a:t>Optimize </a:t>
            </a:r>
            <a:r>
              <a:rPr lang="en-US" altLang="zh-TW" sz="4000" dirty="0" err="1">
                <a:latin typeface="+mj-lt"/>
                <a:ea typeface="+mj-ea"/>
                <a:cs typeface="Times New Roman" panose="02020603050405020304" pitchFamily="18" charset="0"/>
              </a:rPr>
              <a:t>Depthwise</a:t>
            </a:r>
            <a:r>
              <a:rPr lang="en-US" altLang="zh-TW" sz="4000" dirty="0">
                <a:latin typeface="+mj-lt"/>
                <a:ea typeface="+mj-ea"/>
                <a:cs typeface="Times New Roman" panose="02020603050405020304" pitchFamily="18" charset="0"/>
              </a:rPr>
              <a:t> Convolution - Shortcut Strategy</a:t>
            </a:r>
            <a:br>
              <a:rPr lang="en-US" altLang="zh-TW" sz="4000" dirty="0">
                <a:latin typeface="+mj-lt"/>
                <a:ea typeface="+mj-ea"/>
                <a:cs typeface="Times New Roman" panose="02020603050405020304" pitchFamily="18" charset="0"/>
              </a:rPr>
            </a:br>
            <a:endParaRPr lang="zh-TW" altLang="en-US" sz="4000" dirty="0"/>
          </a:p>
        </p:txBody>
      </p:sp>
      <p:pic>
        <p:nvPicPr>
          <p:cNvPr id="5" name="圖片 4" descr="一張含有 文字, 螢幕擷取畫面, 圖表, 平行 的圖片&#10;&#10;自動產生的描述">
            <a:extLst>
              <a:ext uri="{FF2B5EF4-FFF2-40B4-BE49-F238E27FC236}">
                <a16:creationId xmlns:a16="http://schemas.microsoft.com/office/drawing/2014/main" id="{371C1EA2-CFF6-1981-607D-14B5DF95D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6712"/>
            <a:ext cx="10056440" cy="54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11F8BA-93AC-65EB-BDD8-A0B435F7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78074"/>
            <a:ext cx="9829800" cy="1082674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+mj-lt"/>
                <a:ea typeface="+mj-ea"/>
                <a:cs typeface="Times New Roman" panose="02020603050405020304" pitchFamily="18" charset="0"/>
              </a:rPr>
              <a:t>Weight active design-pointwise convolution</a:t>
            </a:r>
            <a:endParaRPr lang="zh-TW" altLang="en-US" sz="4000" dirty="0"/>
          </a:p>
        </p:txBody>
      </p:sp>
      <p:pic>
        <p:nvPicPr>
          <p:cNvPr id="9" name="內容版面配置區 8" descr="一張含有 螢幕擷取畫面, 文字, 正方形, Rectangle 的圖片&#10;&#10;自動產生的描述">
            <a:extLst>
              <a:ext uri="{FF2B5EF4-FFF2-40B4-BE49-F238E27FC236}">
                <a16:creationId xmlns:a16="http://schemas.microsoft.com/office/drawing/2014/main" id="{13EAB63C-548C-667E-46EB-B534E9665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552" y="1556792"/>
            <a:ext cx="8064896" cy="4309266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C5A4CC-D42E-BD83-FAE6-60EB2BE95036}"/>
              </a:ext>
            </a:extLst>
          </p:cNvPr>
          <p:cNvSpPr/>
          <p:nvPr/>
        </p:nvSpPr>
        <p:spPr>
          <a:xfrm>
            <a:off x="5013093" y="1844824"/>
            <a:ext cx="1866073" cy="1800200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3CD6C8-DAC2-08EB-FECD-FBD6B12B2B1D}"/>
              </a:ext>
            </a:extLst>
          </p:cNvPr>
          <p:cNvSpPr/>
          <p:nvPr/>
        </p:nvSpPr>
        <p:spPr>
          <a:xfrm>
            <a:off x="5006958" y="3645024"/>
            <a:ext cx="1866073" cy="1800200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90FA4A-5AB4-A1C3-D6D0-1CBB31F60C92}"/>
              </a:ext>
            </a:extLst>
          </p:cNvPr>
          <p:cNvSpPr/>
          <p:nvPr/>
        </p:nvSpPr>
        <p:spPr>
          <a:xfrm>
            <a:off x="6873031" y="3645024"/>
            <a:ext cx="1866073" cy="1800200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24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A374DA-3E4D-71A9-E4F6-DE38E536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97" y="161049"/>
            <a:ext cx="9829800" cy="1569232"/>
          </a:xfrm>
        </p:spPr>
        <p:txBody>
          <a:bodyPr>
            <a:noAutofit/>
          </a:bodyPr>
          <a:lstStyle/>
          <a:p>
            <a:r>
              <a:rPr lang="en-US" altLang="zh-TW" sz="3600" dirty="0">
                <a:latin typeface="+mj-lt"/>
                <a:ea typeface="+mj-ea"/>
                <a:cs typeface="Times New Roman" panose="02020603050405020304" pitchFamily="18" charset="0"/>
              </a:rPr>
              <a:t>Weight active design-</a:t>
            </a:r>
            <a:r>
              <a:rPr lang="en-US" altLang="zh-TW" sz="3600" dirty="0" err="1">
                <a:latin typeface="+mj-lt"/>
                <a:ea typeface="+mj-ea"/>
                <a:cs typeface="Times New Roman" panose="02020603050405020304" pitchFamily="18" charset="0"/>
              </a:rPr>
              <a:t>depthwise</a:t>
            </a:r>
            <a:r>
              <a:rPr lang="en-US" altLang="zh-TW" sz="3600" dirty="0">
                <a:latin typeface="+mj-lt"/>
                <a:ea typeface="+mj-ea"/>
                <a:cs typeface="Times New Roman" panose="02020603050405020304" pitchFamily="18" charset="0"/>
              </a:rPr>
              <a:t> convolution</a:t>
            </a:r>
            <a:br>
              <a:rPr lang="en-US" altLang="zh-TW" sz="3600" dirty="0">
                <a:latin typeface="+mj-lt"/>
                <a:ea typeface="+mj-ea"/>
                <a:cs typeface="Times New Roman" panose="02020603050405020304" pitchFamily="18" charset="0"/>
              </a:rPr>
            </a:br>
            <a:br>
              <a:rPr lang="en-US" altLang="zh-TW" sz="3600" dirty="0">
                <a:latin typeface="+mj-lt"/>
                <a:ea typeface="+mj-ea"/>
                <a:cs typeface="Times New Roman" panose="02020603050405020304" pitchFamily="18" charset="0"/>
              </a:rPr>
            </a:br>
            <a:endParaRPr lang="zh-TW" altLang="en-US" sz="3600" dirty="0"/>
          </a:p>
        </p:txBody>
      </p:sp>
      <p:pic>
        <p:nvPicPr>
          <p:cNvPr id="5" name="圖片 4" descr="一張含有 文字, 螢幕擷取畫面, 圖表, 數字 的圖片&#10;&#10;自動產生的描述">
            <a:extLst>
              <a:ext uri="{FF2B5EF4-FFF2-40B4-BE49-F238E27FC236}">
                <a16:creationId xmlns:a16="http://schemas.microsoft.com/office/drawing/2014/main" id="{B09B30C5-1B99-F852-4EFF-E7CFF1F48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908720"/>
            <a:ext cx="9829800" cy="57629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D8F4AA-2557-E4DD-FC6A-F952EE9DB3AE}"/>
              </a:ext>
            </a:extLst>
          </p:cNvPr>
          <p:cNvSpPr/>
          <p:nvPr/>
        </p:nvSpPr>
        <p:spPr>
          <a:xfrm>
            <a:off x="4735401" y="1360491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0C9584-6342-DCF0-1E36-9F99C2E9A6A6}"/>
              </a:ext>
            </a:extLst>
          </p:cNvPr>
          <p:cNvSpPr/>
          <p:nvPr/>
        </p:nvSpPr>
        <p:spPr>
          <a:xfrm>
            <a:off x="5584393" y="1360491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E25CEC-434F-1690-209B-F2FC51B52DAA}"/>
              </a:ext>
            </a:extLst>
          </p:cNvPr>
          <p:cNvSpPr/>
          <p:nvPr/>
        </p:nvSpPr>
        <p:spPr>
          <a:xfrm>
            <a:off x="6449720" y="1369255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C6B7E9-E179-F2EA-6924-DA3316721F36}"/>
              </a:ext>
            </a:extLst>
          </p:cNvPr>
          <p:cNvSpPr/>
          <p:nvPr/>
        </p:nvSpPr>
        <p:spPr>
          <a:xfrm>
            <a:off x="7313816" y="1361996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17DDFD-60C2-D8E1-43C0-FB8E608F3B6C}"/>
              </a:ext>
            </a:extLst>
          </p:cNvPr>
          <p:cNvSpPr/>
          <p:nvPr/>
        </p:nvSpPr>
        <p:spPr>
          <a:xfrm>
            <a:off x="6459280" y="2231410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6944C2-8B8E-F116-4E6A-FCCE5796C7B6}"/>
              </a:ext>
            </a:extLst>
          </p:cNvPr>
          <p:cNvSpPr/>
          <p:nvPr/>
        </p:nvSpPr>
        <p:spPr>
          <a:xfrm>
            <a:off x="5591944" y="2231410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46B0AB-38BA-A630-6213-DDF0437CAA0B}"/>
              </a:ext>
            </a:extLst>
          </p:cNvPr>
          <p:cNvSpPr/>
          <p:nvPr/>
        </p:nvSpPr>
        <p:spPr>
          <a:xfrm>
            <a:off x="4735401" y="2222646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17631D-A72A-F8EE-4A97-88849EECD2B1}"/>
              </a:ext>
            </a:extLst>
          </p:cNvPr>
          <p:cNvSpPr/>
          <p:nvPr/>
        </p:nvSpPr>
        <p:spPr>
          <a:xfrm>
            <a:off x="5584393" y="3097653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FF0101-8D32-87BD-6112-015FB0EF50C0}"/>
              </a:ext>
            </a:extLst>
          </p:cNvPr>
          <p:cNvSpPr/>
          <p:nvPr/>
        </p:nvSpPr>
        <p:spPr>
          <a:xfrm>
            <a:off x="4720297" y="3097653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688D75E-5E4B-18DC-7A40-9B80050782AC}"/>
              </a:ext>
            </a:extLst>
          </p:cNvPr>
          <p:cNvSpPr/>
          <p:nvPr/>
        </p:nvSpPr>
        <p:spPr>
          <a:xfrm>
            <a:off x="4713723" y="3970318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1A9E063-66FB-E124-284F-30CDF06F45A7}"/>
              </a:ext>
            </a:extLst>
          </p:cNvPr>
          <p:cNvSpPr/>
          <p:nvPr/>
        </p:nvSpPr>
        <p:spPr>
          <a:xfrm>
            <a:off x="8188667" y="2199850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02FBE9-0D7A-E51E-0B9B-441FC0FA459D}"/>
              </a:ext>
            </a:extLst>
          </p:cNvPr>
          <p:cNvSpPr/>
          <p:nvPr/>
        </p:nvSpPr>
        <p:spPr>
          <a:xfrm>
            <a:off x="8188667" y="3098129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378E91F-ED7D-0CC6-23DA-7DC88E580407}"/>
              </a:ext>
            </a:extLst>
          </p:cNvPr>
          <p:cNvSpPr/>
          <p:nvPr/>
        </p:nvSpPr>
        <p:spPr>
          <a:xfrm>
            <a:off x="8188667" y="3970318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78DF00-DD49-2322-1A70-C3258BC5551E}"/>
              </a:ext>
            </a:extLst>
          </p:cNvPr>
          <p:cNvSpPr/>
          <p:nvPr/>
        </p:nvSpPr>
        <p:spPr>
          <a:xfrm>
            <a:off x="8188667" y="4841828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1297C0-409E-A644-9AAC-8616B1DF8B9C}"/>
              </a:ext>
            </a:extLst>
          </p:cNvPr>
          <p:cNvSpPr/>
          <p:nvPr/>
        </p:nvSpPr>
        <p:spPr>
          <a:xfrm>
            <a:off x="7324571" y="3100824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BD6B0E8-E25D-3A2B-5E4C-C88547E8CC30}"/>
              </a:ext>
            </a:extLst>
          </p:cNvPr>
          <p:cNvSpPr/>
          <p:nvPr/>
        </p:nvSpPr>
        <p:spPr>
          <a:xfrm>
            <a:off x="7324571" y="3970318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4BC7A16-115B-61FF-0052-095D381DB181}"/>
              </a:ext>
            </a:extLst>
          </p:cNvPr>
          <p:cNvSpPr/>
          <p:nvPr/>
        </p:nvSpPr>
        <p:spPr>
          <a:xfrm>
            <a:off x="7313816" y="4839652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A7ACF23-035F-2D42-3A8B-B5114F7ABC57}"/>
              </a:ext>
            </a:extLst>
          </p:cNvPr>
          <p:cNvSpPr/>
          <p:nvPr/>
        </p:nvSpPr>
        <p:spPr>
          <a:xfrm>
            <a:off x="6448489" y="3963896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F0F00E1-2D6D-FD29-4915-81814E80DE09}"/>
              </a:ext>
            </a:extLst>
          </p:cNvPr>
          <p:cNvSpPr/>
          <p:nvPr/>
        </p:nvSpPr>
        <p:spPr>
          <a:xfrm>
            <a:off x="6444343" y="4839652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A9E36B-B316-A889-D9DD-5F5DAB89DA6E}"/>
              </a:ext>
            </a:extLst>
          </p:cNvPr>
          <p:cNvSpPr/>
          <p:nvPr/>
        </p:nvSpPr>
        <p:spPr>
          <a:xfrm>
            <a:off x="5599497" y="4828952"/>
            <a:ext cx="864096" cy="83212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EEF48FA-25BD-D383-D74E-D13C0255AB16}"/>
              </a:ext>
            </a:extLst>
          </p:cNvPr>
          <p:cNvSpPr/>
          <p:nvPr/>
        </p:nvSpPr>
        <p:spPr>
          <a:xfrm>
            <a:off x="4439816" y="1367266"/>
            <a:ext cx="282040" cy="461174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93A8FA8-9741-3AB4-63B8-06E19248C678}"/>
              </a:ext>
            </a:extLst>
          </p:cNvPr>
          <p:cNvSpPr/>
          <p:nvPr/>
        </p:nvSpPr>
        <p:spPr>
          <a:xfrm rot="5400000">
            <a:off x="6604669" y="3517625"/>
            <a:ext cx="282040" cy="4611746"/>
          </a:xfrm>
          <a:prstGeom prst="rect">
            <a:avLst/>
          </a:prstGeom>
          <a:solidFill>
            <a:schemeClr val="tx1">
              <a:lumMod val="60000"/>
              <a:lumOff val="40000"/>
              <a:alpha val="58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19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75D3A-10D3-54B8-66FE-A641F7B0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Outline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1E74F-7898-6F49-DFAA-69CD6F184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800" dirty="0">
                <a:solidFill>
                  <a:schemeClr val="bg2">
                    <a:lumMod val="75000"/>
                  </a:schemeClr>
                </a:solidFill>
              </a:rPr>
              <a:t>Software</a:t>
            </a:r>
          </a:p>
          <a:p>
            <a:r>
              <a:rPr lang="en-US" altLang="zh-TW" sz="2800" dirty="0">
                <a:solidFill>
                  <a:schemeClr val="bg2">
                    <a:lumMod val="75000"/>
                  </a:schemeClr>
                </a:solidFill>
              </a:rPr>
              <a:t>Hardware</a:t>
            </a:r>
          </a:p>
          <a:p>
            <a:r>
              <a:rPr lang="en-US" altLang="zh-TW" sz="2800" dirty="0"/>
              <a:t>Results and Analysis</a:t>
            </a:r>
          </a:p>
          <a:p>
            <a:pPr lvl="1"/>
            <a:r>
              <a:rPr lang="en-US" altLang="zh-TW" sz="2800" dirty="0"/>
              <a:t>Results</a:t>
            </a:r>
          </a:p>
          <a:p>
            <a:pPr lvl="1"/>
            <a:r>
              <a:rPr lang="en-US" altLang="zh-TW" sz="2800" dirty="0"/>
              <a:t>Verification</a:t>
            </a:r>
          </a:p>
          <a:p>
            <a:pPr lvl="1"/>
            <a:r>
              <a:rPr lang="en-US" altLang="zh-TW" sz="2800" dirty="0"/>
              <a:t>Problems</a:t>
            </a:r>
          </a:p>
          <a:p>
            <a:pPr lvl="1"/>
            <a:r>
              <a:rPr lang="en-US" altLang="zh-TW" sz="2800" dirty="0"/>
              <a:t>Future work</a:t>
            </a:r>
          </a:p>
          <a:p>
            <a:pPr lvl="1"/>
            <a:r>
              <a:rPr lang="en-US" altLang="zh-TW" sz="2800" dirty="0"/>
              <a:t>Conclusion</a:t>
            </a:r>
          </a:p>
          <a:p>
            <a:pPr lvl="1"/>
            <a:endParaRPr lang="zh-TW" altLang="en-US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93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E8021-EC98-B7CA-F494-7A1F3E08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Outline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35182C-0510-7EB1-7032-0AADD5547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+mn-ea"/>
              </a:rPr>
              <a:t>Software</a:t>
            </a:r>
          </a:p>
          <a:p>
            <a:pPr lvl="1"/>
            <a:r>
              <a:rPr lang="en-US" altLang="zh-TW" sz="2800" dirty="0">
                <a:latin typeface="+mn-ea"/>
              </a:rPr>
              <a:t>Model Introduction</a:t>
            </a:r>
          </a:p>
          <a:p>
            <a:pPr lvl="1"/>
            <a:r>
              <a:rPr lang="en-US" altLang="zh-TW" sz="2800" dirty="0">
                <a:latin typeface="+mn-ea"/>
              </a:rPr>
              <a:t>Quantization</a:t>
            </a:r>
          </a:p>
          <a:p>
            <a:r>
              <a:rPr lang="en-US" altLang="zh-TW" sz="2800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Hardware</a:t>
            </a:r>
          </a:p>
          <a:p>
            <a:r>
              <a:rPr lang="en-US" altLang="zh-TW" sz="2800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Results and Analysis</a:t>
            </a:r>
            <a:endParaRPr lang="zh-TW" altLang="en-US" sz="2800" dirty="0"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lang="zh-TW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66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AA1F8B-67B5-F277-A517-400968B0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116632"/>
            <a:ext cx="9829800" cy="108267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  <a:ea typeface="+mn-ea"/>
              </a:rPr>
              <a:t>Analysis</a:t>
            </a:r>
            <a:endParaRPr lang="zh-TW" altLang="en-US" sz="4800" dirty="0">
              <a:latin typeface="+mj-lt"/>
              <a:ea typeface="+mn-ea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982DF39-6C5E-C13B-82A8-817D58493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68" y="1199306"/>
            <a:ext cx="9144000" cy="3474720"/>
          </a:xfrm>
        </p:spPr>
        <p:txBody>
          <a:bodyPr/>
          <a:lstStyle/>
          <a:p>
            <a:r>
              <a:rPr lang="en-US" altLang="zh-TW" dirty="0"/>
              <a:t>BUS transfer: 75.2MB/s</a:t>
            </a:r>
          </a:p>
          <a:p>
            <a:r>
              <a:rPr lang="en-US" altLang="zh-TW" dirty="0"/>
              <a:t>MAC</a:t>
            </a:r>
            <a:r>
              <a:rPr lang="zh-TW" altLang="en-US" dirty="0"/>
              <a:t>：</a:t>
            </a:r>
            <a:r>
              <a:rPr lang="en-US" altLang="zh-TW" dirty="0"/>
              <a:t>800M FLOP (28*28*8*8 MAC in 62875 ns)</a:t>
            </a:r>
          </a:p>
          <a:p>
            <a:endParaRPr lang="en-US" altLang="zh-TW" dirty="0"/>
          </a:p>
          <a:p>
            <a:r>
              <a:rPr lang="en-US" altLang="zh-TW" dirty="0"/>
              <a:t>BUS transfer: 400MB/s(Best case)</a:t>
            </a:r>
          </a:p>
          <a:p>
            <a:r>
              <a:rPr lang="en-US" altLang="zh-TW" dirty="0"/>
              <a:t>MAC</a:t>
            </a:r>
            <a:r>
              <a:rPr lang="zh-TW" altLang="en-US" dirty="0"/>
              <a:t>：</a:t>
            </a:r>
            <a:r>
              <a:rPr lang="en-US" altLang="zh-TW" dirty="0"/>
              <a:t>1600M FLOP (28*28*8*16 MAC 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I=75.2×106800×106​=75.2800​≈10.64 FLOP/byte</a:t>
            </a:r>
          </a:p>
        </p:txBody>
      </p:sp>
    </p:spTree>
    <p:extLst>
      <p:ext uri="{BB962C8B-B14F-4D97-AF65-F5344CB8AC3E}">
        <p14:creationId xmlns:p14="http://schemas.microsoft.com/office/powerpoint/2010/main" val="24493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AA1F8B-67B5-F277-A517-400968B0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-35024"/>
            <a:ext cx="9829800" cy="108267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Time vs Activity</a:t>
            </a:r>
            <a:endParaRPr lang="zh-TW" altLang="en-US" sz="4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 descr="一張含有 螢幕擷取畫面, 文字, 繪圖, 圖表 的圖片&#10;&#10;自動產生的描述">
            <a:extLst>
              <a:ext uri="{FF2B5EF4-FFF2-40B4-BE49-F238E27FC236}">
                <a16:creationId xmlns:a16="http://schemas.microsoft.com/office/drawing/2014/main" id="{61BE2F7C-1FDD-5B77-C4C4-7372954BC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1544" y="1700808"/>
            <a:ext cx="7401281" cy="448895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2904757-A97A-39AC-AA74-3FE69EE6654A}"/>
              </a:ext>
            </a:extLst>
          </p:cNvPr>
          <p:cNvSpPr txBox="1"/>
          <p:nvPr/>
        </p:nvSpPr>
        <p:spPr>
          <a:xfrm>
            <a:off x="479376" y="1065966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在 </a:t>
            </a:r>
            <a:r>
              <a:rPr lang="en-US" altLang="zh-TW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U18</a:t>
            </a:r>
            <a:r>
              <a:rPr lang="zh-TW" altLang="en-US" dirty="0">
                <a:latin typeface="+mj-lt"/>
                <a:ea typeface="標楷體" panose="03000509000000000000" pitchFamily="65" charset="-120"/>
                <a:cs typeface="Times New Roman" panose="02020603050405020304" pitchFamily="18" charset="0"/>
              </a:rPr>
              <a:t> 製程下，使用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spyglass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進行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power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FCC1B6-CD3D-DC63-18E3-4338A0DA3773}"/>
              </a:ext>
            </a:extLst>
          </p:cNvPr>
          <p:cNvSpPr/>
          <p:nvPr/>
        </p:nvSpPr>
        <p:spPr>
          <a:xfrm>
            <a:off x="2135560" y="2142630"/>
            <a:ext cx="3528392" cy="3590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2B7099-E990-3902-267E-0FEA8E4014A5}"/>
              </a:ext>
            </a:extLst>
          </p:cNvPr>
          <p:cNvSpPr/>
          <p:nvPr/>
        </p:nvSpPr>
        <p:spPr>
          <a:xfrm>
            <a:off x="7700292" y="2147234"/>
            <a:ext cx="1204020" cy="3586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C3B66A8-F0F4-5E7A-D9C5-7D05715C94C7}"/>
              </a:ext>
            </a:extLst>
          </p:cNvPr>
          <p:cNvSpPr txBox="1"/>
          <p:nvPr/>
        </p:nvSpPr>
        <p:spPr>
          <a:xfrm>
            <a:off x="2207568" y="214839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Data transfer phase</a:t>
            </a:r>
            <a:endParaRPr lang="zh-TW" altLang="en-US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C3FCFC-16AC-E220-37B7-774CEF0A2BFD}"/>
              </a:ext>
            </a:extLst>
          </p:cNvPr>
          <p:cNvSpPr/>
          <p:nvPr/>
        </p:nvSpPr>
        <p:spPr>
          <a:xfrm>
            <a:off x="5663952" y="2142630"/>
            <a:ext cx="2016224" cy="358602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35255E-629D-2156-90A7-FB2577BD362E}"/>
              </a:ext>
            </a:extLst>
          </p:cNvPr>
          <p:cNvSpPr txBox="1"/>
          <p:nvPr/>
        </p:nvSpPr>
        <p:spPr>
          <a:xfrm>
            <a:off x="5692184" y="2148390"/>
            <a:ext cx="177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  <a:latin typeface="+mj-lt"/>
                <a:ea typeface="標楷體" panose="03000509000000000000" pitchFamily="65" charset="-120"/>
              </a:rPr>
              <a:t>Other</a:t>
            </a:r>
            <a:r>
              <a:rPr lang="zh-TW" altLang="en-US" dirty="0">
                <a:solidFill>
                  <a:srgbClr val="92D050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92D050"/>
                </a:solidFill>
                <a:latin typeface="+mj-lt"/>
                <a:ea typeface="標楷體" panose="03000509000000000000" pitchFamily="65" charset="-120"/>
              </a:rPr>
              <a:t>operations</a:t>
            </a:r>
            <a:endParaRPr lang="zh-TW" altLang="en-US" dirty="0">
              <a:solidFill>
                <a:srgbClr val="92D050"/>
              </a:solidFill>
              <a:latin typeface="+mj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84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BDB64-6C93-2038-A871-32055E6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Critical Path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4" name="內容版面配置區 4" descr="一張含有 螢幕擷取畫面, 文字, 正方形, 設計 的圖片&#10;&#10;自動產生的描述">
            <a:extLst>
              <a:ext uri="{FF2B5EF4-FFF2-40B4-BE49-F238E27FC236}">
                <a16:creationId xmlns:a16="http://schemas.microsoft.com/office/drawing/2014/main" id="{F6883FBC-5059-8BA3-0887-30C4DFF8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3" r="24478" b="40441"/>
          <a:stretch/>
        </p:blipFill>
        <p:spPr>
          <a:xfrm>
            <a:off x="1421658" y="2029856"/>
            <a:ext cx="9348683" cy="2952328"/>
          </a:xfrm>
          <a:prstGeom prst="rect">
            <a:avLst/>
          </a:prstGeom>
        </p:spPr>
      </p:pic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F6DE13C8-9E9E-6209-DB18-B6DFE08C479F}"/>
              </a:ext>
            </a:extLst>
          </p:cNvPr>
          <p:cNvSpPr/>
          <p:nvPr/>
        </p:nvSpPr>
        <p:spPr>
          <a:xfrm>
            <a:off x="5073781" y="2456891"/>
            <a:ext cx="5573901" cy="1392171"/>
          </a:xfrm>
          <a:custGeom>
            <a:avLst/>
            <a:gdLst>
              <a:gd name="connsiteX0" fmla="*/ 0 w 3898232"/>
              <a:gd name="connsiteY0" fmla="*/ 667145 h 1193357"/>
              <a:gd name="connsiteX1" fmla="*/ 1068404 w 3898232"/>
              <a:gd name="connsiteY1" fmla="*/ 763398 h 1193357"/>
              <a:gd name="connsiteX2" fmla="*/ 1443790 w 3898232"/>
              <a:gd name="connsiteY2" fmla="*/ 1081031 h 1193357"/>
              <a:gd name="connsiteX3" fmla="*/ 2030931 w 3898232"/>
              <a:gd name="connsiteY3" fmla="*/ 1119532 h 1193357"/>
              <a:gd name="connsiteX4" fmla="*/ 2050181 w 3898232"/>
              <a:gd name="connsiteY4" fmla="*/ 128130 h 1193357"/>
              <a:gd name="connsiteX5" fmla="*/ 3898232 w 3898232"/>
              <a:gd name="connsiteY5" fmla="*/ 12627 h 1193357"/>
              <a:gd name="connsiteX6" fmla="*/ 3898232 w 3898232"/>
              <a:gd name="connsiteY6" fmla="*/ 12627 h 119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8232" h="1193357">
                <a:moveTo>
                  <a:pt x="0" y="667145"/>
                </a:moveTo>
                <a:cubicBezTo>
                  <a:pt x="413886" y="680781"/>
                  <a:pt x="827772" y="694417"/>
                  <a:pt x="1068404" y="763398"/>
                </a:cubicBezTo>
                <a:cubicBezTo>
                  <a:pt x="1309036" y="832379"/>
                  <a:pt x="1283369" y="1021675"/>
                  <a:pt x="1443790" y="1081031"/>
                </a:cubicBezTo>
                <a:cubicBezTo>
                  <a:pt x="1604211" y="1140387"/>
                  <a:pt x="1929866" y="1278349"/>
                  <a:pt x="2030931" y="1119532"/>
                </a:cubicBezTo>
                <a:cubicBezTo>
                  <a:pt x="2131996" y="960715"/>
                  <a:pt x="1738964" y="312614"/>
                  <a:pt x="2050181" y="128130"/>
                </a:cubicBezTo>
                <a:cubicBezTo>
                  <a:pt x="2361398" y="-56354"/>
                  <a:pt x="3898232" y="12627"/>
                  <a:pt x="3898232" y="12627"/>
                </a:cubicBezTo>
                <a:lnTo>
                  <a:pt x="3898232" y="12627"/>
                </a:lnTo>
              </a:path>
            </a:pathLst>
          </a:custGeom>
          <a:noFill/>
          <a:ln w="57150">
            <a:solidFill>
              <a:srgbClr val="FF0000">
                <a:alpha val="99000"/>
              </a:srgbClr>
            </a:solidFill>
            <a:head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51EDEDC-40FF-E080-05C0-141D39A56DEE}"/>
              </a:ext>
            </a:extLst>
          </p:cNvPr>
          <p:cNvSpPr txBox="1"/>
          <p:nvPr/>
        </p:nvSpPr>
        <p:spPr>
          <a:xfrm>
            <a:off x="4007768" y="13835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</a:rPr>
              <a:t>Critical Path: From row adder tree to h-swish</a:t>
            </a:r>
          </a:p>
          <a:p>
            <a:pPr lvl="1"/>
            <a:r>
              <a:rPr lang="en-US" altLang="zh-TW" i="0" dirty="0">
                <a:latin typeface="+mj-lt"/>
              </a:rPr>
              <a:t>Sol : set pipeline register</a:t>
            </a:r>
          </a:p>
        </p:txBody>
      </p:sp>
    </p:spTree>
    <p:extLst>
      <p:ext uri="{BB962C8B-B14F-4D97-AF65-F5344CB8AC3E}">
        <p14:creationId xmlns:p14="http://schemas.microsoft.com/office/powerpoint/2010/main" val="5179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00E28-68E4-299E-5509-AF9D5FB7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6632"/>
            <a:ext cx="9829800" cy="108267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+mj-lt"/>
              </a:rPr>
              <a:t>Performance (DLA)</a:t>
            </a:r>
            <a:endParaRPr lang="zh-TW" altLang="en-US" sz="4800" dirty="0">
              <a:latin typeface="+mj-lt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33EE50C-02DD-AA6F-8BD3-D3FE45F31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010831"/>
              </p:ext>
            </p:extLst>
          </p:nvPr>
        </p:nvGraphicFramePr>
        <p:xfrm>
          <a:off x="1703512" y="1700809"/>
          <a:ext cx="7920880" cy="249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865">
                  <a:extLst>
                    <a:ext uri="{9D8B030D-6E8A-4147-A177-3AD203B41FA5}">
                      <a16:colId xmlns:a16="http://schemas.microsoft.com/office/drawing/2014/main" val="3515892554"/>
                    </a:ext>
                  </a:extLst>
                </a:gridCol>
                <a:gridCol w="3921015">
                  <a:extLst>
                    <a:ext uri="{9D8B030D-6E8A-4147-A177-3AD203B41FA5}">
                      <a16:colId xmlns:a16="http://schemas.microsoft.com/office/drawing/2014/main" val="733186637"/>
                    </a:ext>
                  </a:extLst>
                </a:gridCol>
              </a:tblGrid>
              <a:tr h="6240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125701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Clock period</a:t>
                      </a:r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ns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385207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zh-TW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13.3909 mm</a:t>
                      </a:r>
                      <a:r>
                        <a:rPr lang="en-US" altLang="zh-TW" sz="20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6973359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endParaRPr lang="zh-TW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261.9147 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mW</a:t>
                      </a:r>
                      <a:endParaRPr lang="zh-TW" altLang="en-US" sz="2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607872"/>
                  </a:ext>
                </a:extLst>
              </a:tr>
            </a:tbl>
          </a:graphicData>
        </a:graphic>
      </p:graphicFrame>
      <p:pic>
        <p:nvPicPr>
          <p:cNvPr id="3" name="table">
            <a:extLst>
              <a:ext uri="{FF2B5EF4-FFF2-40B4-BE49-F238E27FC236}">
                <a16:creationId xmlns:a16="http://schemas.microsoft.com/office/drawing/2014/main" id="{DA609C2D-47DB-44B3-E872-D8A4DD7D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50" y="5085184"/>
            <a:ext cx="9108500" cy="8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00D1E3-29F4-B715-4EAE-7753EDF4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Problems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0F49EB-AB80-A1AE-1C62-35BFAD535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quantization computation at h-swish module is too complex and the quantization is large</a:t>
            </a:r>
          </a:p>
          <a:p>
            <a:r>
              <a:rPr lang="en-US" altLang="zh-TW" dirty="0"/>
              <a:t>The </a:t>
            </a:r>
            <a:r>
              <a:rPr lang="en-US" altLang="zh-TW" dirty="0" err="1"/>
              <a:t>psum</a:t>
            </a:r>
            <a:r>
              <a:rPr lang="en-US" altLang="zh-TW" dirty="0"/>
              <a:t> buffer need the ability to stall the whole DLA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3BCF37-9D99-0E11-3765-97C49A84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789040"/>
            <a:ext cx="3384376" cy="236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0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CD4562-D19E-ABD3-1A5C-7BB54004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Future work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2A2946-21C0-4F8F-01B6-E0EF11DE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447800"/>
            <a:ext cx="9144000" cy="46454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Utilize GEMM to store </a:t>
            </a:r>
            <a:r>
              <a:rPr lang="en-US" altLang="zh-TW" dirty="0" err="1"/>
              <a:t>ifmap</a:t>
            </a:r>
            <a:r>
              <a:rPr lang="en-US" altLang="zh-TW" dirty="0"/>
              <a:t> data in memory for </a:t>
            </a:r>
            <a:r>
              <a:rPr lang="en-US" altLang="zh-TW" dirty="0" err="1"/>
              <a:t>depthwise</a:t>
            </a:r>
            <a:r>
              <a:rPr lang="en-US" altLang="zh-TW" dirty="0"/>
              <a:t> convolution, thereby reducing hardware load.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When the </a:t>
            </a:r>
            <a:r>
              <a:rPr lang="en-US" altLang="zh-TW" dirty="0" err="1"/>
              <a:t>psum</a:t>
            </a:r>
            <a:r>
              <a:rPr lang="en-US" altLang="zh-TW" dirty="0"/>
              <a:t> buffer is full, pause the DLA operation and store the data back to SRAM.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The </a:t>
            </a:r>
            <a:r>
              <a:rPr lang="en-US" altLang="zh-TW" dirty="0" err="1"/>
              <a:t>psum</a:t>
            </a:r>
            <a:r>
              <a:rPr lang="en-US" altLang="zh-TW" dirty="0"/>
              <a:t> buffer needs to be able to access data from the data SRAM for accumulation.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Using the existing PE array for average pooling to achieve hardware reuse. </a:t>
            </a:r>
          </a:p>
        </p:txBody>
      </p:sp>
    </p:spTree>
    <p:extLst>
      <p:ext uri="{BB962C8B-B14F-4D97-AF65-F5344CB8AC3E}">
        <p14:creationId xmlns:p14="http://schemas.microsoft.com/office/powerpoint/2010/main" val="72948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31810C-21BD-E850-21A2-12C6AD453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65" y="116632"/>
            <a:ext cx="9829800" cy="1082674"/>
          </a:xfrm>
        </p:spPr>
        <p:txBody>
          <a:bodyPr/>
          <a:lstStyle/>
          <a:p>
            <a:r>
              <a:rPr lang="en-US" altLang="zh-TW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2D13E2-E3E0-E40F-DAE5-DBDD7E94B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56792"/>
            <a:ext cx="9144000" cy="4408512"/>
          </a:xfrm>
        </p:spPr>
        <p:txBody>
          <a:bodyPr/>
          <a:lstStyle/>
          <a:p>
            <a:r>
              <a:rPr lang="en-US" altLang="zh-TW" dirty="0"/>
              <a:t>K. Choi, S. Kim, J. Kim and I. -C. Park, "Hardware-Friendly Approximation for Swish Activation and Its Implementation," in IEEE Transactions on Circuits and Systems II: Express Briefs, </a:t>
            </a:r>
            <a:r>
              <a:rPr lang="en-US" altLang="zh-TW" dirty="0" err="1"/>
              <a:t>doi</a:t>
            </a:r>
            <a:r>
              <a:rPr lang="en-US" altLang="zh-TW" dirty="0"/>
              <a:t>: 10.1109/TCSII.2024.3394806.</a:t>
            </a:r>
          </a:p>
          <a:p>
            <a:r>
              <a:rPr lang="en-US" altLang="zh-TW" dirty="0"/>
              <a:t>Howard, Andrew, et al. "Searching for mobilenetv3." Proceedings of the IEEE/CVF international conference on computer vision. 2019.</a:t>
            </a:r>
          </a:p>
          <a:p>
            <a:r>
              <a:rPr lang="en-US" altLang="zh-TW" dirty="0"/>
              <a:t>Chong, Yi Sheng, et al. "An energy-efficient convolution unit for </a:t>
            </a:r>
            <a:r>
              <a:rPr lang="en-US" altLang="zh-TW" dirty="0" err="1"/>
              <a:t>depthwise</a:t>
            </a:r>
            <a:r>
              <a:rPr lang="en-US" altLang="zh-TW" dirty="0"/>
              <a:t> separable convolutional neural networks." 2021 IEEE International Symposium on Circuits and Systems (ISCAS). IEEE, 2021.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367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754075-68EA-93A2-4FA1-EFFDB98EE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792" y="2899792"/>
            <a:ext cx="5846440" cy="1058416"/>
          </a:xfrm>
        </p:spPr>
        <p:txBody>
          <a:bodyPr>
            <a:normAutofit/>
          </a:bodyPr>
          <a:lstStyle/>
          <a:p>
            <a:r>
              <a:rPr lang="en-US" altLang="zh-TW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450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2A5FF-F7FA-3F59-CCD6-BC1FEC8A4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-171400"/>
            <a:ext cx="9829800" cy="1082674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6442D-07CC-3BA8-4015-6B7AF37A4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16" y="980728"/>
            <a:ext cx="9144000" cy="3474720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556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A7E7A-C32E-3CA0-98DD-BFB30C6EB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2D0557-BFEE-DB1B-8D94-547B81FF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522" y="918812"/>
            <a:ext cx="5410955" cy="5020376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7535A6DD-F61F-2DED-BE7D-7D9295D4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73" y="-1052"/>
            <a:ext cx="9829800" cy="1082674"/>
          </a:xfrm>
        </p:spPr>
        <p:txBody>
          <a:bodyPr/>
          <a:lstStyle/>
          <a:p>
            <a:r>
              <a:rPr lang="en-US" altLang="zh-TW" sz="4800" dirty="0">
                <a:latin typeface="+mj-lt"/>
              </a:rPr>
              <a:t>Area</a:t>
            </a:r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222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03099-06E0-BB55-399E-24C8E571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54344" cy="1082674"/>
          </a:xfrm>
        </p:spPr>
        <p:txBody>
          <a:bodyPr>
            <a:normAutofit fontScale="90000"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Model introduction - </a:t>
            </a:r>
            <a:r>
              <a:rPr lang="en-US" altLang="zh-TW" sz="4800" dirty="0" err="1">
                <a:latin typeface="+mn-ea"/>
                <a:ea typeface="+mn-ea"/>
              </a:rPr>
              <a:t>MobileNet</a:t>
            </a:r>
            <a:r>
              <a:rPr lang="en-US" altLang="zh-TW" sz="4800" dirty="0">
                <a:latin typeface="+mn-ea"/>
                <a:ea typeface="+mn-ea"/>
              </a:rPr>
              <a:t> V3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B568F7-83D3-0D74-CDB1-0B064BFF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276872"/>
            <a:ext cx="6912768" cy="26497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91B413-B51A-E5C7-90B4-362F5DF5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1914772"/>
            <a:ext cx="4356303" cy="3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C6AB5-7BCF-4E4E-458F-8ECD029E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2C4C1A-1E98-F196-76C1-E7F9B084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42" y="1840607"/>
            <a:ext cx="7772716" cy="35844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F502EFE-7B1D-1869-DC17-3021CB4DE95A}"/>
              </a:ext>
            </a:extLst>
          </p:cNvPr>
          <p:cNvSpPr/>
          <p:nvPr/>
        </p:nvSpPr>
        <p:spPr>
          <a:xfrm>
            <a:off x="1866742" y="5098701"/>
            <a:ext cx="7772716" cy="2813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6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680680-39AB-CE71-8FCB-3715606D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48EF65-CEF9-ADCE-2DAC-34D214CE5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48D20A9-C956-473D-9640-6F25C298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041682"/>
            <a:ext cx="760201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03099-06E0-BB55-399E-24C8E571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Model introduction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4" name="圖片 3" descr="一張含有 鮮豔, 螢幕擷取畫面, 圖形, 正方形 的圖片&#10;&#10;自動產生的描述">
            <a:extLst>
              <a:ext uri="{FF2B5EF4-FFF2-40B4-BE49-F238E27FC236}">
                <a16:creationId xmlns:a16="http://schemas.microsoft.com/office/drawing/2014/main" id="{59C44D55-5BEE-C291-2ABC-14E89F3D18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592658"/>
            <a:ext cx="4420741" cy="4012672"/>
          </a:xfrm>
          <a:prstGeom prst="rect">
            <a:avLst/>
          </a:prstGeom>
        </p:spPr>
      </p:pic>
      <p:pic>
        <p:nvPicPr>
          <p:cNvPr id="7" name="圖片 6" descr="一張含有 螢幕擷取畫面, 鮮豔, 圖表, 像素 的圖片&#10;&#10;自動產生的描述">
            <a:extLst>
              <a:ext uri="{FF2B5EF4-FFF2-40B4-BE49-F238E27FC236}">
                <a16:creationId xmlns:a16="http://schemas.microsoft.com/office/drawing/2014/main" id="{5F8AF024-6FDB-ACA2-28AF-4B282D8030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592658"/>
            <a:ext cx="5300477" cy="350950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989024D-951C-1196-10C7-4430283430D9}"/>
              </a:ext>
            </a:extLst>
          </p:cNvPr>
          <p:cNvSpPr txBox="1"/>
          <p:nvPr/>
        </p:nvSpPr>
        <p:spPr>
          <a:xfrm>
            <a:off x="1483134" y="5288514"/>
            <a:ext cx="270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Depthwise convolution</a:t>
            </a:r>
            <a:endParaRPr lang="zh-TW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136FE5F-5C98-677B-E33F-72DBC7732421}"/>
              </a:ext>
            </a:extLst>
          </p:cNvPr>
          <p:cNvSpPr txBox="1"/>
          <p:nvPr/>
        </p:nvSpPr>
        <p:spPr>
          <a:xfrm>
            <a:off x="7899666" y="5177689"/>
            <a:ext cx="270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Pointwise convolution</a:t>
            </a:r>
            <a:endParaRPr lang="zh-TW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03099-06E0-BB55-399E-24C8E571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Model introduction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E41416-5A10-E4D8-1EF0-BED5A839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8" y="1988840"/>
            <a:ext cx="8396653" cy="18581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8304C0-2B81-AD91-0A43-DF67A92E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210" y="1909808"/>
            <a:ext cx="2263832" cy="20162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48CF0F1-31EF-FFDE-E021-D5B5EF83E7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05"/>
          <a:stretch/>
        </p:blipFill>
        <p:spPr>
          <a:xfrm>
            <a:off x="3143672" y="4149080"/>
            <a:ext cx="4248472" cy="240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03099-06E0-BB55-399E-24C8E571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Model Build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6" name="圖片 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44BBEFB6-B186-A904-BD52-98F2D139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1233486"/>
            <a:ext cx="3248025" cy="43910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05F072-E17A-852C-A470-3FE31AC7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5" y="2349325"/>
            <a:ext cx="7272808" cy="21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ED14E-D870-68BC-E5D0-152E5119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84232"/>
            <a:ext cx="9829800" cy="108267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+mn-ea"/>
                <a:ea typeface="+mn-ea"/>
              </a:rPr>
              <a:t>Quantization-BN fold</a:t>
            </a:r>
            <a:endParaRPr lang="zh-TW" altLang="en-US" sz="4800" dirty="0">
              <a:latin typeface="+mn-ea"/>
              <a:ea typeface="+mn-ea"/>
            </a:endParaRPr>
          </a:p>
        </p:txBody>
      </p:sp>
      <p:pic>
        <p:nvPicPr>
          <p:cNvPr id="3" name="圖片 5" descr="一張含有 圖表 的圖片&#10;&#10;自動產生的描述">
            <a:extLst>
              <a:ext uri="{FF2B5EF4-FFF2-40B4-BE49-F238E27FC236}">
                <a16:creationId xmlns:a16="http://schemas.microsoft.com/office/drawing/2014/main" id="{39B54FDF-1C26-A8EE-40C7-CBE31D6B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133841"/>
            <a:ext cx="3871355" cy="2317584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801747D5-FDF3-B20C-60E6-F249227A4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1530929"/>
            <a:ext cx="10515600" cy="7392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000" dirty="0">
                <a:cs typeface="Arial"/>
              </a:rPr>
              <a:t>Batch normalization fusing:</a:t>
            </a:r>
          </a:p>
          <a:p>
            <a:endParaRPr lang="zh-TW" altLang="en-US" sz="2000" dirty="0">
              <a:cs typeface="Arial"/>
            </a:endParaRPr>
          </a:p>
          <a:p>
            <a:endParaRPr lang="zh-TW" altLang="en-US" sz="2000" dirty="0">
              <a:cs typeface="Arial"/>
            </a:endParaRPr>
          </a:p>
        </p:txBody>
      </p:sp>
      <p:pic>
        <p:nvPicPr>
          <p:cNvPr id="5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0E46535-49AE-F0A9-C160-8B19E705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48" y="4445204"/>
            <a:ext cx="3871355" cy="21501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CE0047-141B-1E77-5E26-CE05A865B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89022"/>
            <a:ext cx="4867954" cy="176237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EC7CDB-2C7E-409B-2140-1430E44D6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73016"/>
            <a:ext cx="5448183" cy="23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3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兒童朋友 16x9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246153_TF03896101.potx" id="{6A3A4BDE-38F3-481F-95FA-0BBF6CA84F65}" vid="{124C5BAE-A73E-45D1-9C79-D966FFA50C0E}"/>
    </a:ext>
  </a:extLst>
</a:theme>
</file>

<file path=ppt/theme/theme2.xml><?xml version="1.0" encoding="utf-8"?>
<a:theme xmlns:a="http://schemas.openxmlformats.org/drawingml/2006/main" name="Office 佈景主題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DF6667-B669-49A4-BBE6-2132BA71C0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A15C6C-6BB6-4DB6-B7D6-7F14EAB2CC5C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A369AEE-D726-45B1-ACA9-0D6048C368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</TotalTime>
  <Words>942</Words>
  <Application>Microsoft Office PowerPoint</Application>
  <PresentationFormat>寬螢幕</PresentationFormat>
  <Paragraphs>181</Paragraphs>
  <Slides>51</Slides>
  <Notes>4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細明體</vt:lpstr>
      <vt:lpstr>微軟正黑體</vt:lpstr>
      <vt:lpstr>Arial</vt:lpstr>
      <vt:lpstr>Cambria Math</vt:lpstr>
      <vt:lpstr>Times New Roman</vt:lpstr>
      <vt:lpstr>兒童朋友 16x9</vt:lpstr>
      <vt:lpstr>AOC Final Presentation</vt:lpstr>
      <vt:lpstr>PowerPoint 簡報</vt:lpstr>
      <vt:lpstr>Outline</vt:lpstr>
      <vt:lpstr>Outline</vt:lpstr>
      <vt:lpstr>Model introduction - MobileNet V3</vt:lpstr>
      <vt:lpstr>Model introduction</vt:lpstr>
      <vt:lpstr>Model introduction</vt:lpstr>
      <vt:lpstr>Model Build</vt:lpstr>
      <vt:lpstr>Quantization-BN fold</vt:lpstr>
      <vt:lpstr>Quantization - Integer-only</vt:lpstr>
      <vt:lpstr>Quantization - Integer-only</vt:lpstr>
      <vt:lpstr>Quantization- Ours</vt:lpstr>
      <vt:lpstr>Quantization- Ours</vt:lpstr>
      <vt:lpstr>Quantization- Ours</vt:lpstr>
      <vt:lpstr>Quantization map to Hardware</vt:lpstr>
      <vt:lpstr>Quantization map to Hardware</vt:lpstr>
      <vt:lpstr>Quantization map to Hardware</vt:lpstr>
      <vt:lpstr>Quantization map to Hardware</vt:lpstr>
      <vt:lpstr>Quantization map to Hardware</vt:lpstr>
      <vt:lpstr>Detail of scaling data by example</vt:lpstr>
      <vt:lpstr>Hex input data generation</vt:lpstr>
      <vt:lpstr>Software flow conclusion</vt:lpstr>
      <vt:lpstr>Outline</vt:lpstr>
      <vt:lpstr>System Overview</vt:lpstr>
      <vt:lpstr>System Architecture</vt:lpstr>
      <vt:lpstr>Spec.</vt:lpstr>
      <vt:lpstr>Network on Chip</vt:lpstr>
      <vt:lpstr>Processing Element</vt:lpstr>
      <vt:lpstr>Finite State Machine</vt:lpstr>
      <vt:lpstr>Configurable Controller</vt:lpstr>
      <vt:lpstr>Memory Mapping –Pointwise Convolution</vt:lpstr>
      <vt:lpstr>Memory Mapping – Depthwise Convolution</vt:lpstr>
      <vt:lpstr>Improvement</vt:lpstr>
      <vt:lpstr>h-swish module </vt:lpstr>
      <vt:lpstr>Ifmap data bubble tolerate design</vt:lpstr>
      <vt:lpstr>Optimize Depthwise Convolution - Shortcut Strategy </vt:lpstr>
      <vt:lpstr>Weight active design-pointwise convolution</vt:lpstr>
      <vt:lpstr>Weight active design-depthwise convolution  </vt:lpstr>
      <vt:lpstr>Outline</vt:lpstr>
      <vt:lpstr>Analysis</vt:lpstr>
      <vt:lpstr>Time vs Activity</vt:lpstr>
      <vt:lpstr>Critical Path</vt:lpstr>
      <vt:lpstr>Performance (DLA)</vt:lpstr>
      <vt:lpstr>Problems</vt:lpstr>
      <vt:lpstr>Future work</vt:lpstr>
      <vt:lpstr>Reference</vt:lpstr>
      <vt:lpstr>PowerPoint 簡報</vt:lpstr>
      <vt:lpstr>Appendix</vt:lpstr>
      <vt:lpstr>Area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蔡明翰</dc:creator>
  <cp:keywords/>
  <cp:lastModifiedBy>胡家豪</cp:lastModifiedBy>
  <cp:revision>116</cp:revision>
  <dcterms:created xsi:type="dcterms:W3CDTF">2024-06-16T20:26:16Z</dcterms:created>
  <dcterms:modified xsi:type="dcterms:W3CDTF">2024-06-18T00:05:12Z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  <property fmtid="{D5CDD505-2E9C-101B-9397-08002B2CF9AE}" pid="3" name="ContentTypeId">
    <vt:lpwstr>0x010100AA3F7D94069FF64A86F7DFF56D60E3BE</vt:lpwstr>
  </property>
</Properties>
</file>